
<file path=[Content_Types].xml><?xml version="1.0" encoding="utf-8"?>
<Types xmlns="http://schemas.openxmlformats.org/package/2006/content-types">
  <Default Extension="fntdata" ContentType="application/x-fontdata"/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notesMasterIdLst>
    <p:notesMasterId r:id="rId10"/>
  </p:notesMasterIdLst>
  <p:sldSz cx="14630400" cy="8229600"/>
  <p:notesSz cx="8229600" cy="14630400"/>
  <p:embeddedFontLst>
    <p:embeddedFont>
      <p:font typeface="DM Sans Medium"/>
      <p:regular r:id="rId15"/>
    </p:embeddedFont>
    <p:embeddedFont>
      <p:font typeface="DM Sans Medium"/>
      <p:regular r:id="rId16"/>
    </p:embeddedFont>
    <p:embeddedFont>
      <p:font typeface="DM Sans Medium"/>
      <p:regular r:id="rId17"/>
    </p:embeddedFont>
    <p:embeddedFont>
      <p:font typeface="DM Sans Medium"/>
      <p:regular r:id="rId18"/>
    </p:embeddedFont>
    <p:embeddedFont>
      <p:font typeface="Inter"/>
      <p:regular r:id="rId19"/>
    </p:embeddedFont>
    <p:embeddedFont>
      <p:font typeface="Inter"/>
      <p:regular r:id="rId20"/>
    </p:embeddedFont>
    <p:embeddedFont>
      <p:font typeface="Inter"/>
      <p:regular r:id="rId21"/>
    </p:embeddedFont>
    <p:embeddedFont>
      <p:font typeface="Inter"/>
      <p:regular r:id="rId22"/>
    </p:embeddedFont>
  </p:embeddedFon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5" Type="http://schemas.openxmlformats.org/officeDocument/2006/relationships/font" Target="fonts/font1.fntdata"/><Relationship Id="rId16" Type="http://schemas.openxmlformats.org/officeDocument/2006/relationships/font" Target="fonts/font2.fntdata"/><Relationship Id="rId17" Type="http://schemas.openxmlformats.org/officeDocument/2006/relationships/font" Target="fonts/font3.fntdata"/><Relationship Id="rId18" Type="http://schemas.openxmlformats.org/officeDocument/2006/relationships/font" Target="fonts/font4.fntdata"/><Relationship Id="rId19" Type="http://schemas.openxmlformats.org/officeDocument/2006/relationships/font" Target="fonts/font5.fntdata"/><Relationship Id="rId20" Type="http://schemas.openxmlformats.org/officeDocument/2006/relationships/font" Target="fonts/font6.fntdata"/><Relationship Id="rId21" Type="http://schemas.openxmlformats.org/officeDocument/2006/relationships/font" Target="fonts/font7.fntdata"/><Relationship Id="rId22" Type="http://schemas.openxmlformats.org/officeDocument/2006/relationships/font" Target="fonts/font8.fntdata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2-1.png"/><Relationship Id="rId3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3-1.png"/><Relationship Id="rId3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4-1.png"/><Relationship Id="rId3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5-1.png"/><Relationship Id="rId3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6-1.png"/><Relationship Id="rId3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7-1.png"/><Relationship Id="rId3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8-1.png"/><Relationship Id="rId3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9-1.png"/><Relationship Id="rId3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11213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D3133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11213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D3133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11213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D3133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11213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D3133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11213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D3133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11213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D3133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11213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D3133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11213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D3133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slideLayout" Target="../slideLayouts/slideLayout3.xml"/><Relationship Id="rId3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6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8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9.xml"/><Relationship Id="rId3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80190" y="2011204"/>
            <a:ext cx="7556421" cy="21263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5550"/>
              </a:lnSpc>
              <a:buNone/>
            </a:pPr>
            <a:r>
              <a:rPr lang="en-US" sz="4450" dirty="0">
                <a:solidFill>
                  <a:srgbClr val="F7F7F8"/>
                </a:solidFill>
                <a:latin typeface="DM Sans Medium" pitchFamily="34" charset="0"/>
                <a:ea typeface="DM Sans Medium" pitchFamily="34" charset="-122"/>
                <a:cs typeface="DM Sans Medium" pitchFamily="34" charset="-120"/>
              </a:rPr>
              <a:t>HyperDoc: Exploring the ADDIE Model in Instructional Design</a:t>
            </a:r>
            <a:endParaRPr lang="en-US" sz="4450" dirty="0"/>
          </a:p>
        </p:txBody>
      </p:sp>
      <p:sp>
        <p:nvSpPr>
          <p:cNvPr id="4" name="Text 1"/>
          <p:cNvSpPr/>
          <p:nvPr/>
        </p:nvSpPr>
        <p:spPr>
          <a:xfrm>
            <a:off x="6280190" y="4477703"/>
            <a:ext cx="7556421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D6D9D7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This HyperDoc will guide you through the ADDIE model, a widely used framework for instructional design. You'll learn about each phase and apply it to create your own simple instructional design plan.</a:t>
            </a:r>
            <a:endParaRPr lang="en-US" sz="1750" dirty="0"/>
          </a:p>
        </p:txBody>
      </p:sp>
      <p:sp>
        <p:nvSpPr>
          <p:cNvPr id="5" name="Shape 2"/>
          <p:cNvSpPr/>
          <p:nvPr/>
        </p:nvSpPr>
        <p:spPr>
          <a:xfrm>
            <a:off x="6280190" y="5838468"/>
            <a:ext cx="362903" cy="362903"/>
          </a:xfrm>
          <a:prstGeom prst="roundRect">
            <a:avLst>
              <a:gd name="adj" fmla="val 25194296"/>
            </a:avLst>
          </a:prstGeom>
          <a:noFill/>
          <a:ln w="7620">
            <a:solidFill>
              <a:srgbClr val="FFFFFF"/>
            </a:solidFill>
            <a:prstDash val="solid"/>
          </a:ln>
        </p:spPr>
      </p:sp>
      <p:pic>
        <p:nvPicPr>
          <p:cNvPr id="6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7810" y="5846088"/>
            <a:ext cx="347663" cy="347663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6756440" y="5821561"/>
            <a:ext cx="1999536" cy="3968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3100"/>
              </a:lnSpc>
              <a:buNone/>
            </a:pPr>
            <a:r>
              <a:rPr lang="en-US" sz="2200" b="1" dirty="0">
                <a:solidFill>
                  <a:srgbClr val="D6D9D7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by Papia Bawa</a:t>
            </a:r>
            <a:endParaRPr lang="en-US" sz="2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1832610"/>
            <a:ext cx="75564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5550"/>
              </a:lnSpc>
              <a:buNone/>
            </a:pPr>
            <a:r>
              <a:rPr lang="en-US" sz="4450" dirty="0">
                <a:solidFill>
                  <a:srgbClr val="F7F7F8"/>
                </a:solidFill>
                <a:latin typeface="DM Sans Medium" pitchFamily="34" charset="0"/>
                <a:ea typeface="DM Sans Medium" pitchFamily="34" charset="-122"/>
                <a:cs typeface="DM Sans Medium" pitchFamily="34" charset="-120"/>
              </a:rPr>
              <a:t>Engage: Introduction to ADDIE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793790" y="3845481"/>
            <a:ext cx="510302" cy="510302"/>
          </a:xfrm>
          <a:prstGeom prst="roundRect">
            <a:avLst>
              <a:gd name="adj" fmla="val 6667"/>
            </a:avLst>
          </a:prstGeom>
          <a:solidFill>
            <a:srgbClr val="4C5052"/>
          </a:solidFill>
          <a:ln/>
        </p:spPr>
      </p:sp>
      <p:sp>
        <p:nvSpPr>
          <p:cNvPr id="5" name="Text 2"/>
          <p:cNvSpPr/>
          <p:nvPr/>
        </p:nvSpPr>
        <p:spPr>
          <a:xfrm>
            <a:off x="993100" y="3930491"/>
            <a:ext cx="111681" cy="3402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2650"/>
              </a:lnSpc>
              <a:buNone/>
            </a:pPr>
            <a:r>
              <a:rPr lang="en-US" sz="2650" dirty="0">
                <a:solidFill>
                  <a:srgbClr val="D6D9D7"/>
                </a:solidFill>
                <a:latin typeface="DM Sans Medium" pitchFamily="34" charset="0"/>
                <a:ea typeface="DM Sans Medium" pitchFamily="34" charset="-122"/>
                <a:cs typeface="DM Sans Medium" pitchFamily="34" charset="-120"/>
              </a:rPr>
              <a:t>1</a:t>
            </a:r>
            <a:endParaRPr lang="en-US" sz="2650" dirty="0"/>
          </a:p>
        </p:txBody>
      </p:sp>
      <p:sp>
        <p:nvSpPr>
          <p:cNvPr id="6" name="Text 3"/>
          <p:cNvSpPr/>
          <p:nvPr/>
        </p:nvSpPr>
        <p:spPr>
          <a:xfrm>
            <a:off x="1530906" y="3845481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D6D9D7"/>
                </a:solidFill>
                <a:latin typeface="DM Sans Medium" pitchFamily="34" charset="0"/>
                <a:ea typeface="DM Sans Medium" pitchFamily="34" charset="-122"/>
                <a:cs typeface="DM Sans Medium" pitchFamily="34" charset="-120"/>
              </a:rPr>
              <a:t>Watch the Video</a:t>
            </a:r>
            <a:endParaRPr lang="en-US" sz="2200" dirty="0"/>
          </a:p>
        </p:txBody>
      </p:sp>
      <p:sp>
        <p:nvSpPr>
          <p:cNvPr id="7" name="Text 4"/>
          <p:cNvSpPr/>
          <p:nvPr/>
        </p:nvSpPr>
        <p:spPr>
          <a:xfrm>
            <a:off x="1530906" y="4335899"/>
            <a:ext cx="6819305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D6D9D7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Start by watching a short video explaining the ADDIE model.</a:t>
            </a:r>
            <a:endParaRPr lang="en-US" sz="1750" dirty="0"/>
          </a:p>
        </p:txBody>
      </p:sp>
      <p:sp>
        <p:nvSpPr>
          <p:cNvPr id="8" name="Shape 5"/>
          <p:cNvSpPr/>
          <p:nvPr/>
        </p:nvSpPr>
        <p:spPr>
          <a:xfrm>
            <a:off x="793790" y="5180767"/>
            <a:ext cx="510302" cy="510302"/>
          </a:xfrm>
          <a:prstGeom prst="roundRect">
            <a:avLst>
              <a:gd name="adj" fmla="val 6667"/>
            </a:avLst>
          </a:prstGeom>
          <a:solidFill>
            <a:srgbClr val="4C5052"/>
          </a:solidFill>
          <a:ln/>
        </p:spPr>
      </p:sp>
      <p:sp>
        <p:nvSpPr>
          <p:cNvPr id="9" name="Text 6"/>
          <p:cNvSpPr/>
          <p:nvPr/>
        </p:nvSpPr>
        <p:spPr>
          <a:xfrm>
            <a:off x="950714" y="5265777"/>
            <a:ext cx="196334" cy="3402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2650"/>
              </a:lnSpc>
              <a:buNone/>
            </a:pPr>
            <a:r>
              <a:rPr lang="en-US" sz="2650" dirty="0">
                <a:solidFill>
                  <a:srgbClr val="D6D9D7"/>
                </a:solidFill>
                <a:latin typeface="DM Sans Medium" pitchFamily="34" charset="0"/>
                <a:ea typeface="DM Sans Medium" pitchFamily="34" charset="-122"/>
                <a:cs typeface="DM Sans Medium" pitchFamily="34" charset="-120"/>
              </a:rPr>
              <a:t>2</a:t>
            </a:r>
            <a:endParaRPr lang="en-US" sz="2650" dirty="0"/>
          </a:p>
        </p:txBody>
      </p:sp>
      <p:sp>
        <p:nvSpPr>
          <p:cNvPr id="10" name="Text 7"/>
          <p:cNvSpPr/>
          <p:nvPr/>
        </p:nvSpPr>
        <p:spPr>
          <a:xfrm>
            <a:off x="1530906" y="5180767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D6D9D7"/>
                </a:solidFill>
                <a:latin typeface="DM Sans Medium" pitchFamily="34" charset="0"/>
                <a:ea typeface="DM Sans Medium" pitchFamily="34" charset="-122"/>
                <a:cs typeface="DM Sans Medium" pitchFamily="34" charset="-120"/>
              </a:rPr>
              <a:t>Reflect and Share</a:t>
            </a:r>
            <a:endParaRPr lang="en-US" sz="2200" dirty="0"/>
          </a:p>
        </p:txBody>
      </p:sp>
      <p:sp>
        <p:nvSpPr>
          <p:cNvPr id="11" name="Text 8"/>
          <p:cNvSpPr/>
          <p:nvPr/>
        </p:nvSpPr>
        <p:spPr>
          <a:xfrm>
            <a:off x="1530906" y="5671185"/>
            <a:ext cx="6819305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D6D9D7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In one sentence, describe what ADDIE is and why it's important. Share your thoughts on the discussion board.</a:t>
            </a:r>
            <a:endParaRPr lang="en-US" sz="175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2539960"/>
            <a:ext cx="8957667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5550"/>
              </a:lnSpc>
              <a:buNone/>
            </a:pPr>
            <a:r>
              <a:rPr lang="en-US" sz="4450" dirty="0">
                <a:solidFill>
                  <a:srgbClr val="F7F7F8"/>
                </a:solidFill>
                <a:latin typeface="DM Sans Medium" pitchFamily="34" charset="0"/>
                <a:ea typeface="DM Sans Medium" pitchFamily="34" charset="-122"/>
                <a:cs typeface="DM Sans Medium" pitchFamily="34" charset="-120"/>
              </a:rPr>
              <a:t>Explore: The Five Phases of ADDIE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793790" y="3815715"/>
            <a:ext cx="3010019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F7F7F8"/>
                </a:solidFill>
                <a:latin typeface="DM Sans Medium" pitchFamily="34" charset="0"/>
                <a:ea typeface="DM Sans Medium" pitchFamily="34" charset="-122"/>
                <a:cs typeface="DM Sans Medium" pitchFamily="34" charset="-120"/>
              </a:rPr>
              <a:t>Interactive Infographic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793790" y="4396859"/>
            <a:ext cx="6244709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D6D9D7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Examine an infographic that breaks down the five phases of ADDIE.</a:t>
            </a:r>
            <a:endParaRPr lang="en-US" sz="1750" dirty="0"/>
          </a:p>
        </p:txBody>
      </p:sp>
      <p:sp>
        <p:nvSpPr>
          <p:cNvPr id="5" name="Text 3"/>
          <p:cNvSpPr/>
          <p:nvPr/>
        </p:nvSpPr>
        <p:spPr>
          <a:xfrm>
            <a:off x="7599521" y="3815715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F7F7F8"/>
                </a:solidFill>
                <a:latin typeface="DM Sans Medium" pitchFamily="34" charset="0"/>
                <a:ea typeface="DM Sans Medium" pitchFamily="34" charset="-122"/>
                <a:cs typeface="DM Sans Medium" pitchFamily="34" charset="-120"/>
              </a:rPr>
              <a:t>Jigsaw Activity</a:t>
            </a:r>
            <a:endParaRPr lang="en-US" sz="2200" dirty="0"/>
          </a:p>
        </p:txBody>
      </p:sp>
      <p:sp>
        <p:nvSpPr>
          <p:cNvPr id="6" name="Text 4"/>
          <p:cNvSpPr/>
          <p:nvPr/>
        </p:nvSpPr>
        <p:spPr>
          <a:xfrm>
            <a:off x="7599521" y="4396859"/>
            <a:ext cx="6244709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D6D9D7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Work in small groups to research and summarize one phase of ADDIE. Share your findings with the class using Google Docs or Jamboard.</a:t>
            </a:r>
            <a:endParaRPr lang="en-US" sz="175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2539960"/>
            <a:ext cx="9299019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5550"/>
              </a:lnSpc>
              <a:buNone/>
            </a:pPr>
            <a:r>
              <a:rPr lang="en-US" sz="4450" dirty="0">
                <a:solidFill>
                  <a:srgbClr val="F7F7F8"/>
                </a:solidFill>
                <a:latin typeface="DM Sans Medium" pitchFamily="34" charset="0"/>
                <a:ea typeface="DM Sans Medium" pitchFamily="34" charset="-122"/>
                <a:cs typeface="DM Sans Medium" pitchFamily="34" charset="-120"/>
              </a:rPr>
              <a:t>Explain: Applying ADDIE in Practice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793790" y="3815715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F7F7F8"/>
                </a:solidFill>
                <a:latin typeface="DM Sans Medium" pitchFamily="34" charset="0"/>
                <a:ea typeface="DM Sans Medium" pitchFamily="34" charset="-122"/>
                <a:cs typeface="DM Sans Medium" pitchFamily="34" charset="-120"/>
              </a:rPr>
              <a:t>Case Study Analysis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793790" y="4396859"/>
            <a:ext cx="6244709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D6D9D7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Read a case study on designing a corporate training program. Identify how ADDIE was used and answer guided questions in a shared Google Doc.</a:t>
            </a:r>
            <a:endParaRPr lang="en-US" sz="1750" dirty="0"/>
          </a:p>
        </p:txBody>
      </p:sp>
      <p:sp>
        <p:nvSpPr>
          <p:cNvPr id="5" name="Text 3"/>
          <p:cNvSpPr/>
          <p:nvPr/>
        </p:nvSpPr>
        <p:spPr>
          <a:xfrm>
            <a:off x="7599521" y="3815715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F7F7F8"/>
                </a:solidFill>
                <a:latin typeface="DM Sans Medium" pitchFamily="34" charset="0"/>
                <a:ea typeface="DM Sans Medium" pitchFamily="34" charset="-122"/>
                <a:cs typeface="DM Sans Medium" pitchFamily="34" charset="-120"/>
              </a:rPr>
              <a:t>Expert Insights</a:t>
            </a:r>
            <a:endParaRPr lang="en-US" sz="2200" dirty="0"/>
          </a:p>
        </p:txBody>
      </p:sp>
      <p:sp>
        <p:nvSpPr>
          <p:cNvPr id="6" name="Text 4"/>
          <p:cNvSpPr/>
          <p:nvPr/>
        </p:nvSpPr>
        <p:spPr>
          <a:xfrm>
            <a:off x="7599521" y="4396859"/>
            <a:ext cx="6244709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D6D9D7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Read an article or listen to a podcast about ADDIE in real-world instructional design. Discuss key takeaways in a group forum.</a:t>
            </a:r>
            <a:endParaRPr lang="en-US" sz="175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1071324"/>
            <a:ext cx="75564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5550"/>
              </a:lnSpc>
              <a:buNone/>
            </a:pPr>
            <a:r>
              <a:rPr lang="en-US" sz="4450" dirty="0">
                <a:solidFill>
                  <a:srgbClr val="F7F7F8"/>
                </a:solidFill>
                <a:latin typeface="DM Sans Medium" pitchFamily="34" charset="0"/>
                <a:ea typeface="DM Sans Medium" pitchFamily="34" charset="-122"/>
                <a:cs typeface="DM Sans Medium" pitchFamily="34" charset="-120"/>
              </a:rPr>
              <a:t>Apply: Design Your Own Instructional Plan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793790" y="2829044"/>
            <a:ext cx="170021" cy="1216223"/>
          </a:xfrm>
          <a:prstGeom prst="roundRect">
            <a:avLst>
              <a:gd name="adj" fmla="val 20012"/>
            </a:avLst>
          </a:prstGeom>
          <a:solidFill>
            <a:srgbClr val="4C5052"/>
          </a:solidFill>
          <a:ln/>
        </p:spPr>
      </p:sp>
      <p:sp>
        <p:nvSpPr>
          <p:cNvPr id="5" name="Text 2"/>
          <p:cNvSpPr/>
          <p:nvPr/>
        </p:nvSpPr>
        <p:spPr>
          <a:xfrm>
            <a:off x="1303973" y="2829044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D6D9D7"/>
                </a:solidFill>
                <a:latin typeface="DM Sans Medium" pitchFamily="34" charset="0"/>
                <a:ea typeface="DM Sans Medium" pitchFamily="34" charset="-122"/>
                <a:cs typeface="DM Sans Medium" pitchFamily="34" charset="-120"/>
              </a:rPr>
              <a:t>Choose a Topic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1303973" y="3319463"/>
            <a:ext cx="7046238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D6D9D7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Select a simple topic, such as onboarding new employees or teaching digital literacy.</a:t>
            </a:r>
            <a:endParaRPr lang="en-US" sz="1750" dirty="0"/>
          </a:p>
        </p:txBody>
      </p:sp>
      <p:sp>
        <p:nvSpPr>
          <p:cNvPr id="7" name="Shape 4"/>
          <p:cNvSpPr/>
          <p:nvPr/>
        </p:nvSpPr>
        <p:spPr>
          <a:xfrm>
            <a:off x="1133951" y="4272082"/>
            <a:ext cx="170021" cy="1216223"/>
          </a:xfrm>
          <a:prstGeom prst="roundRect">
            <a:avLst>
              <a:gd name="adj" fmla="val 20012"/>
            </a:avLst>
          </a:prstGeom>
          <a:solidFill>
            <a:srgbClr val="4C5052"/>
          </a:solidFill>
          <a:ln/>
        </p:spPr>
      </p:sp>
      <p:sp>
        <p:nvSpPr>
          <p:cNvPr id="8" name="Text 5"/>
          <p:cNvSpPr/>
          <p:nvPr/>
        </p:nvSpPr>
        <p:spPr>
          <a:xfrm>
            <a:off x="1644134" y="4272082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D6D9D7"/>
                </a:solidFill>
                <a:latin typeface="DM Sans Medium" pitchFamily="34" charset="0"/>
                <a:ea typeface="DM Sans Medium" pitchFamily="34" charset="-122"/>
                <a:cs typeface="DM Sans Medium" pitchFamily="34" charset="-120"/>
              </a:rPr>
              <a:t>Outline a Plan</a:t>
            </a:r>
            <a:endParaRPr lang="en-US" sz="2200" dirty="0"/>
          </a:p>
        </p:txBody>
      </p:sp>
      <p:sp>
        <p:nvSpPr>
          <p:cNvPr id="9" name="Text 6"/>
          <p:cNvSpPr/>
          <p:nvPr/>
        </p:nvSpPr>
        <p:spPr>
          <a:xfrm>
            <a:off x="1644134" y="4762500"/>
            <a:ext cx="6706076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D6D9D7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Outline a plan following the ADDIE phases, considering each stage.</a:t>
            </a:r>
            <a:endParaRPr lang="en-US" sz="1750" dirty="0"/>
          </a:p>
        </p:txBody>
      </p:sp>
      <p:sp>
        <p:nvSpPr>
          <p:cNvPr id="10" name="Shape 7"/>
          <p:cNvSpPr/>
          <p:nvPr/>
        </p:nvSpPr>
        <p:spPr>
          <a:xfrm>
            <a:off x="1474232" y="5715119"/>
            <a:ext cx="170021" cy="1216223"/>
          </a:xfrm>
          <a:prstGeom prst="roundRect">
            <a:avLst>
              <a:gd name="adj" fmla="val 20012"/>
            </a:avLst>
          </a:prstGeom>
          <a:solidFill>
            <a:srgbClr val="4C5052"/>
          </a:solidFill>
          <a:ln/>
        </p:spPr>
      </p:sp>
      <p:sp>
        <p:nvSpPr>
          <p:cNvPr id="11" name="Text 8"/>
          <p:cNvSpPr/>
          <p:nvPr/>
        </p:nvSpPr>
        <p:spPr>
          <a:xfrm>
            <a:off x="1984415" y="5715119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D6D9D7"/>
                </a:solidFill>
                <a:latin typeface="DM Sans Medium" pitchFamily="34" charset="0"/>
                <a:ea typeface="DM Sans Medium" pitchFamily="34" charset="-122"/>
                <a:cs typeface="DM Sans Medium" pitchFamily="34" charset="-120"/>
              </a:rPr>
              <a:t>Present Your Plan</a:t>
            </a:r>
            <a:endParaRPr lang="en-US" sz="2200" dirty="0"/>
          </a:p>
        </p:txBody>
      </p:sp>
      <p:sp>
        <p:nvSpPr>
          <p:cNvPr id="12" name="Text 9"/>
          <p:cNvSpPr/>
          <p:nvPr/>
        </p:nvSpPr>
        <p:spPr>
          <a:xfrm>
            <a:off x="1984415" y="6205538"/>
            <a:ext cx="6365796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D6D9D7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Present your plan using slides, a short video, or a written document.</a:t>
            </a:r>
            <a:endParaRPr lang="en-US" sz="175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2539960"/>
            <a:ext cx="11617404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5550"/>
              </a:lnSpc>
              <a:buNone/>
            </a:pPr>
            <a:r>
              <a:rPr lang="en-US" sz="4450" dirty="0">
                <a:solidFill>
                  <a:srgbClr val="F7F7F8"/>
                </a:solidFill>
                <a:latin typeface="DM Sans Medium" pitchFamily="34" charset="0"/>
                <a:ea typeface="DM Sans Medium" pitchFamily="34" charset="-122"/>
                <a:cs typeface="DM Sans Medium" pitchFamily="34" charset="-120"/>
              </a:rPr>
              <a:t>Share &amp; Reflect: Peer Review and Exit Ticket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793790" y="3815715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F7F7F8"/>
                </a:solidFill>
                <a:latin typeface="DM Sans Medium" pitchFamily="34" charset="0"/>
                <a:ea typeface="DM Sans Medium" pitchFamily="34" charset="-122"/>
                <a:cs typeface="DM Sans Medium" pitchFamily="34" charset="-120"/>
              </a:rPr>
              <a:t>Peer Review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793790" y="4396859"/>
            <a:ext cx="6244709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D6D9D7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Share your mini project with a partner or group. Provide constructive feedback using a checklist.</a:t>
            </a:r>
            <a:endParaRPr lang="en-US" sz="1750" dirty="0"/>
          </a:p>
        </p:txBody>
      </p:sp>
      <p:sp>
        <p:nvSpPr>
          <p:cNvPr id="5" name="Text 3"/>
          <p:cNvSpPr/>
          <p:nvPr/>
        </p:nvSpPr>
        <p:spPr>
          <a:xfrm>
            <a:off x="7599521" y="3815715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F7F7F8"/>
                </a:solidFill>
                <a:latin typeface="DM Sans Medium" pitchFamily="34" charset="0"/>
                <a:ea typeface="DM Sans Medium" pitchFamily="34" charset="-122"/>
                <a:cs typeface="DM Sans Medium" pitchFamily="34" charset="-120"/>
              </a:rPr>
              <a:t>Exit Ticket</a:t>
            </a:r>
            <a:endParaRPr lang="en-US" sz="2200" dirty="0"/>
          </a:p>
        </p:txBody>
      </p:sp>
      <p:sp>
        <p:nvSpPr>
          <p:cNvPr id="6" name="Text 4"/>
          <p:cNvSpPr/>
          <p:nvPr/>
        </p:nvSpPr>
        <p:spPr>
          <a:xfrm>
            <a:off x="7599521" y="4396859"/>
            <a:ext cx="6244709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D6D9D7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Reflect on your learning by answering questions about the ADDIE model and its application. Submit your responses in a shared Google Form.</a:t>
            </a:r>
            <a:endParaRPr lang="en-US" sz="175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1089779"/>
            <a:ext cx="75564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5550"/>
              </a:lnSpc>
              <a:buNone/>
            </a:pPr>
            <a:r>
              <a:rPr lang="en-US" sz="4450" dirty="0">
                <a:solidFill>
                  <a:srgbClr val="F7F7F8"/>
                </a:solidFill>
                <a:latin typeface="DM Sans Medium" pitchFamily="34" charset="0"/>
                <a:ea typeface="DM Sans Medium" pitchFamily="34" charset="-122"/>
                <a:cs typeface="DM Sans Medium" pitchFamily="34" charset="-120"/>
              </a:rPr>
              <a:t>Extend: Optional Enrichment Activities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793790" y="2847499"/>
            <a:ext cx="3664863" cy="2395657"/>
          </a:xfrm>
          <a:prstGeom prst="roundRect">
            <a:avLst>
              <a:gd name="adj" fmla="val 1420"/>
            </a:avLst>
          </a:prstGeom>
          <a:solidFill>
            <a:srgbClr val="4C5052"/>
          </a:solidFill>
          <a:ln/>
        </p:spPr>
      </p:sp>
      <p:sp>
        <p:nvSpPr>
          <p:cNvPr id="5" name="Text 2"/>
          <p:cNvSpPr/>
          <p:nvPr/>
        </p:nvSpPr>
        <p:spPr>
          <a:xfrm>
            <a:off x="1020604" y="3074313"/>
            <a:ext cx="2881074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D6D9D7"/>
                </a:solidFill>
                <a:latin typeface="DM Sans Medium" pitchFamily="34" charset="0"/>
                <a:ea typeface="DM Sans Medium" pitchFamily="34" charset="-122"/>
                <a:cs typeface="DM Sans Medium" pitchFamily="34" charset="-120"/>
              </a:rPr>
              <a:t>Explore Other Models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1020604" y="3564731"/>
            <a:ext cx="3211235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D6D9D7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Try an alternative instructional design model, such as SAM or Agile, and compare it to ADDIE.</a:t>
            </a:r>
            <a:endParaRPr lang="en-US" sz="1750" dirty="0"/>
          </a:p>
        </p:txBody>
      </p:sp>
      <p:sp>
        <p:nvSpPr>
          <p:cNvPr id="7" name="Shape 4"/>
          <p:cNvSpPr/>
          <p:nvPr/>
        </p:nvSpPr>
        <p:spPr>
          <a:xfrm>
            <a:off x="4685467" y="2847499"/>
            <a:ext cx="3664863" cy="2395657"/>
          </a:xfrm>
          <a:prstGeom prst="roundRect">
            <a:avLst>
              <a:gd name="adj" fmla="val 1420"/>
            </a:avLst>
          </a:prstGeom>
          <a:solidFill>
            <a:srgbClr val="4C5052"/>
          </a:solidFill>
          <a:ln/>
        </p:spPr>
      </p:sp>
      <p:sp>
        <p:nvSpPr>
          <p:cNvPr id="8" name="Text 5"/>
          <p:cNvSpPr/>
          <p:nvPr/>
        </p:nvSpPr>
        <p:spPr>
          <a:xfrm>
            <a:off x="4912281" y="3074313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D6D9D7"/>
                </a:solidFill>
                <a:latin typeface="DM Sans Medium" pitchFamily="34" charset="0"/>
                <a:ea typeface="DM Sans Medium" pitchFamily="34" charset="-122"/>
                <a:cs typeface="DM Sans Medium" pitchFamily="34" charset="-120"/>
              </a:rPr>
              <a:t>Interview an Expert</a:t>
            </a:r>
            <a:endParaRPr lang="en-US" sz="2200" dirty="0"/>
          </a:p>
        </p:txBody>
      </p:sp>
      <p:sp>
        <p:nvSpPr>
          <p:cNvPr id="9" name="Text 6"/>
          <p:cNvSpPr/>
          <p:nvPr/>
        </p:nvSpPr>
        <p:spPr>
          <a:xfrm>
            <a:off x="4912281" y="3564731"/>
            <a:ext cx="3211235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D6D9D7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Interview an instructional designer about their use of ADDIE and gain real-world insights.</a:t>
            </a:r>
            <a:endParaRPr lang="en-US" sz="1750" dirty="0"/>
          </a:p>
        </p:txBody>
      </p:sp>
      <p:sp>
        <p:nvSpPr>
          <p:cNvPr id="10" name="Shape 7"/>
          <p:cNvSpPr/>
          <p:nvPr/>
        </p:nvSpPr>
        <p:spPr>
          <a:xfrm>
            <a:off x="793790" y="5469969"/>
            <a:ext cx="7556421" cy="1669852"/>
          </a:xfrm>
          <a:prstGeom prst="roundRect">
            <a:avLst>
              <a:gd name="adj" fmla="val 2038"/>
            </a:avLst>
          </a:prstGeom>
          <a:solidFill>
            <a:srgbClr val="4C5052"/>
          </a:solidFill>
          <a:ln/>
        </p:spPr>
      </p:sp>
      <p:sp>
        <p:nvSpPr>
          <p:cNvPr id="11" name="Text 8"/>
          <p:cNvSpPr/>
          <p:nvPr/>
        </p:nvSpPr>
        <p:spPr>
          <a:xfrm>
            <a:off x="1020604" y="5696783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D6D9D7"/>
                </a:solidFill>
                <a:latin typeface="DM Sans Medium" pitchFamily="34" charset="0"/>
                <a:ea typeface="DM Sans Medium" pitchFamily="34" charset="-122"/>
                <a:cs typeface="DM Sans Medium" pitchFamily="34" charset="-120"/>
              </a:rPr>
              <a:t>Share Your Learning</a:t>
            </a:r>
            <a:endParaRPr lang="en-US" sz="2200" dirty="0"/>
          </a:p>
        </p:txBody>
      </p:sp>
      <p:sp>
        <p:nvSpPr>
          <p:cNvPr id="12" name="Text 9"/>
          <p:cNvSpPr/>
          <p:nvPr/>
        </p:nvSpPr>
        <p:spPr>
          <a:xfrm>
            <a:off x="1020604" y="6187202"/>
            <a:ext cx="7102793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D6D9D7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Create a short blog post or infographic summarizing your insights and share your knowledge.</a:t>
            </a:r>
            <a:endParaRPr lang="en-US" sz="175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80190" y="1106805"/>
            <a:ext cx="75564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5550"/>
              </a:lnSpc>
              <a:buNone/>
            </a:pPr>
            <a:r>
              <a:rPr lang="en-US" sz="4450" dirty="0">
                <a:solidFill>
                  <a:srgbClr val="F7F7F8"/>
                </a:solidFill>
                <a:latin typeface="DM Sans Medium" pitchFamily="34" charset="0"/>
                <a:ea typeface="DM Sans Medium" pitchFamily="34" charset="-122"/>
                <a:cs typeface="DM Sans Medium" pitchFamily="34" charset="-120"/>
              </a:rPr>
              <a:t>Key Takeaways and Next Steps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6280190" y="3119676"/>
            <a:ext cx="510302" cy="510302"/>
          </a:xfrm>
          <a:prstGeom prst="roundRect">
            <a:avLst>
              <a:gd name="adj" fmla="val 6667"/>
            </a:avLst>
          </a:prstGeom>
          <a:solidFill>
            <a:srgbClr val="4C5052"/>
          </a:solidFill>
          <a:ln/>
        </p:spPr>
      </p:sp>
      <p:sp>
        <p:nvSpPr>
          <p:cNvPr id="5" name="Text 2"/>
          <p:cNvSpPr/>
          <p:nvPr/>
        </p:nvSpPr>
        <p:spPr>
          <a:xfrm>
            <a:off x="6479500" y="3204686"/>
            <a:ext cx="111681" cy="3402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2650"/>
              </a:lnSpc>
              <a:buNone/>
            </a:pPr>
            <a:r>
              <a:rPr lang="en-US" sz="2650" dirty="0">
                <a:solidFill>
                  <a:srgbClr val="D6D9D7"/>
                </a:solidFill>
                <a:latin typeface="DM Sans Medium" pitchFamily="34" charset="0"/>
                <a:ea typeface="DM Sans Medium" pitchFamily="34" charset="-122"/>
                <a:cs typeface="DM Sans Medium" pitchFamily="34" charset="-120"/>
              </a:rPr>
              <a:t>1</a:t>
            </a:r>
            <a:endParaRPr lang="en-US" sz="2650" dirty="0"/>
          </a:p>
        </p:txBody>
      </p:sp>
      <p:sp>
        <p:nvSpPr>
          <p:cNvPr id="6" name="Text 3"/>
          <p:cNvSpPr/>
          <p:nvPr/>
        </p:nvSpPr>
        <p:spPr>
          <a:xfrm>
            <a:off x="7017306" y="3119676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D6D9D7"/>
                </a:solidFill>
                <a:latin typeface="DM Sans Medium" pitchFamily="34" charset="0"/>
                <a:ea typeface="DM Sans Medium" pitchFamily="34" charset="-122"/>
                <a:cs typeface="DM Sans Medium" pitchFamily="34" charset="-120"/>
              </a:rPr>
              <a:t>ADDIE Model</a:t>
            </a:r>
            <a:endParaRPr lang="en-US" sz="2200" dirty="0"/>
          </a:p>
        </p:txBody>
      </p:sp>
      <p:sp>
        <p:nvSpPr>
          <p:cNvPr id="7" name="Text 4"/>
          <p:cNvSpPr/>
          <p:nvPr/>
        </p:nvSpPr>
        <p:spPr>
          <a:xfrm>
            <a:off x="7017306" y="3610094"/>
            <a:ext cx="2927747" cy="18145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D6D9D7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The ADDIE model is a structured framework for instructional design, guiding you through five key phases.</a:t>
            </a:r>
            <a:endParaRPr lang="en-US" sz="1750" dirty="0"/>
          </a:p>
        </p:txBody>
      </p:sp>
      <p:sp>
        <p:nvSpPr>
          <p:cNvPr id="8" name="Shape 5"/>
          <p:cNvSpPr/>
          <p:nvPr/>
        </p:nvSpPr>
        <p:spPr>
          <a:xfrm>
            <a:off x="10171867" y="3119676"/>
            <a:ext cx="510302" cy="510302"/>
          </a:xfrm>
          <a:prstGeom prst="roundRect">
            <a:avLst>
              <a:gd name="adj" fmla="val 6667"/>
            </a:avLst>
          </a:prstGeom>
          <a:solidFill>
            <a:srgbClr val="4C5052"/>
          </a:solidFill>
          <a:ln/>
        </p:spPr>
      </p:sp>
      <p:sp>
        <p:nvSpPr>
          <p:cNvPr id="9" name="Text 6"/>
          <p:cNvSpPr/>
          <p:nvPr/>
        </p:nvSpPr>
        <p:spPr>
          <a:xfrm>
            <a:off x="10328791" y="3204686"/>
            <a:ext cx="196334" cy="3402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2650"/>
              </a:lnSpc>
              <a:buNone/>
            </a:pPr>
            <a:r>
              <a:rPr lang="en-US" sz="2650" dirty="0">
                <a:solidFill>
                  <a:srgbClr val="D6D9D7"/>
                </a:solidFill>
                <a:latin typeface="DM Sans Medium" pitchFamily="34" charset="0"/>
                <a:ea typeface="DM Sans Medium" pitchFamily="34" charset="-122"/>
                <a:cs typeface="DM Sans Medium" pitchFamily="34" charset="-120"/>
              </a:rPr>
              <a:t>2</a:t>
            </a:r>
            <a:endParaRPr lang="en-US" sz="2650" dirty="0"/>
          </a:p>
        </p:txBody>
      </p:sp>
      <p:sp>
        <p:nvSpPr>
          <p:cNvPr id="10" name="Text 7"/>
          <p:cNvSpPr/>
          <p:nvPr/>
        </p:nvSpPr>
        <p:spPr>
          <a:xfrm>
            <a:off x="10908983" y="3119676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D6D9D7"/>
                </a:solidFill>
                <a:latin typeface="DM Sans Medium" pitchFamily="34" charset="0"/>
                <a:ea typeface="DM Sans Medium" pitchFamily="34" charset="-122"/>
                <a:cs typeface="DM Sans Medium" pitchFamily="34" charset="-120"/>
              </a:rPr>
              <a:t>Apply Your Learning</a:t>
            </a:r>
            <a:endParaRPr lang="en-US" sz="2200" dirty="0"/>
          </a:p>
        </p:txBody>
      </p:sp>
      <p:sp>
        <p:nvSpPr>
          <p:cNvPr id="11" name="Text 8"/>
          <p:cNvSpPr/>
          <p:nvPr/>
        </p:nvSpPr>
        <p:spPr>
          <a:xfrm>
            <a:off x="10908983" y="3610094"/>
            <a:ext cx="2927747" cy="18145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D6D9D7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Use your newfound knowledge to create effective instructional materials and improve your design skills.</a:t>
            </a:r>
            <a:endParaRPr lang="en-US" sz="1750" dirty="0"/>
          </a:p>
        </p:txBody>
      </p:sp>
      <p:sp>
        <p:nvSpPr>
          <p:cNvPr id="12" name="Shape 9"/>
          <p:cNvSpPr/>
          <p:nvPr/>
        </p:nvSpPr>
        <p:spPr>
          <a:xfrm>
            <a:off x="6280190" y="5906572"/>
            <a:ext cx="510302" cy="510302"/>
          </a:xfrm>
          <a:prstGeom prst="roundRect">
            <a:avLst>
              <a:gd name="adj" fmla="val 6667"/>
            </a:avLst>
          </a:prstGeom>
          <a:solidFill>
            <a:srgbClr val="4C5052"/>
          </a:solidFill>
          <a:ln/>
        </p:spPr>
      </p:sp>
      <p:sp>
        <p:nvSpPr>
          <p:cNvPr id="13" name="Text 10"/>
          <p:cNvSpPr/>
          <p:nvPr/>
        </p:nvSpPr>
        <p:spPr>
          <a:xfrm>
            <a:off x="6434257" y="5991582"/>
            <a:ext cx="202168" cy="3402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2650"/>
              </a:lnSpc>
              <a:buNone/>
            </a:pPr>
            <a:r>
              <a:rPr lang="en-US" sz="2650" dirty="0">
                <a:solidFill>
                  <a:srgbClr val="D6D9D7"/>
                </a:solidFill>
                <a:latin typeface="DM Sans Medium" pitchFamily="34" charset="0"/>
                <a:ea typeface="DM Sans Medium" pitchFamily="34" charset="-122"/>
                <a:cs typeface="DM Sans Medium" pitchFamily="34" charset="-120"/>
              </a:rPr>
              <a:t>3</a:t>
            </a:r>
            <a:endParaRPr lang="en-US" sz="2650" dirty="0"/>
          </a:p>
        </p:txBody>
      </p:sp>
      <p:sp>
        <p:nvSpPr>
          <p:cNvPr id="14" name="Text 11"/>
          <p:cNvSpPr/>
          <p:nvPr/>
        </p:nvSpPr>
        <p:spPr>
          <a:xfrm>
            <a:off x="7017306" y="5906572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D6D9D7"/>
                </a:solidFill>
                <a:latin typeface="DM Sans Medium" pitchFamily="34" charset="0"/>
                <a:ea typeface="DM Sans Medium" pitchFamily="34" charset="-122"/>
                <a:cs typeface="DM Sans Medium" pitchFamily="34" charset="-120"/>
              </a:rPr>
              <a:t>Continue Exploring</a:t>
            </a:r>
            <a:endParaRPr lang="en-US" sz="2200" dirty="0"/>
          </a:p>
        </p:txBody>
      </p:sp>
      <p:sp>
        <p:nvSpPr>
          <p:cNvPr id="15" name="Text 12"/>
          <p:cNvSpPr/>
          <p:nvPr/>
        </p:nvSpPr>
        <p:spPr>
          <a:xfrm>
            <a:off x="7017306" y="6396990"/>
            <a:ext cx="6819305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D6D9D7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Explore additional instructional design models and resources to expand your knowledge and skills.</a:t>
            </a:r>
            <a:endParaRPr lang="en-US" sz="175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2025-02-07T22:09:08Z</dcterms:created>
  <dcterms:modified xsi:type="dcterms:W3CDTF">2025-02-07T22:09:08Z</dcterms:modified>
</cp:coreProperties>
</file>