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9" r:id="rId3"/>
    <p:sldId id="257" r:id="rId4"/>
    <p:sldId id="258" r:id="rId5"/>
    <p:sldId id="261" r:id="rId6"/>
    <p:sldId id="260" r:id="rId7"/>
    <p:sldId id="262" r:id="rId8"/>
    <p:sldId id="263" r:id="rId9"/>
    <p:sldId id="267" r:id="rId10"/>
    <p:sldId id="264" r:id="rId11"/>
    <p:sldId id="265" r:id="rId12"/>
    <p:sldId id="268" r:id="rId13"/>
    <p:sldId id="269" r:id="rId14"/>
    <p:sldId id="270" r:id="rId15"/>
    <p:sldId id="271" r:id="rId16"/>
    <p:sldId id="272" r:id="rId17"/>
    <p:sldId id="275" r:id="rId18"/>
    <p:sldId id="276" r:id="rId19"/>
    <p:sldId id="273" r:id="rId20"/>
    <p:sldId id="274" r:id="rId21"/>
    <p:sldId id="277" r:id="rId22"/>
    <p:sldId id="278" r:id="rId23"/>
    <p:sldId id="280" r:id="rId24"/>
    <p:sldId id="281" r:id="rId25"/>
    <p:sldId id="282" r:id="rId26"/>
    <p:sldId id="283" r:id="rId27"/>
    <p:sldId id="284" r:id="rId28"/>
    <p:sldId id="285" r:id="rId29"/>
    <p:sldId id="286"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snapToGrid="0">
      <p:cViewPr varScale="1">
        <p:scale>
          <a:sx n="56" d="100"/>
          <a:sy n="56" d="100"/>
        </p:scale>
        <p:origin x="128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AE7E2-86A5-4187-9BE9-29C1960AF795}"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C6FE6D99-ADAC-479F-AFEA-0603D121C68C}">
      <dgm:prSet/>
      <dgm:spPr/>
      <dgm:t>
        <a:bodyPr/>
        <a:lstStyle/>
        <a:p>
          <a:r>
            <a:rPr lang="en-US"/>
            <a:t>Start</a:t>
          </a:r>
        </a:p>
      </dgm:t>
    </dgm:pt>
    <dgm:pt modelId="{1F1740E5-5883-4210-9434-3ECB3D8A8A18}" type="parTrans" cxnId="{3CDE680A-1645-4996-9C30-A4E4194D7C9E}">
      <dgm:prSet/>
      <dgm:spPr/>
      <dgm:t>
        <a:bodyPr/>
        <a:lstStyle/>
        <a:p>
          <a:endParaRPr lang="en-US"/>
        </a:p>
      </dgm:t>
    </dgm:pt>
    <dgm:pt modelId="{161A7149-F7F1-4453-969A-59F5129D68F4}" type="sibTrans" cxnId="{3CDE680A-1645-4996-9C30-A4E4194D7C9E}">
      <dgm:prSet/>
      <dgm:spPr/>
      <dgm:t>
        <a:bodyPr/>
        <a:lstStyle/>
        <a:p>
          <a:endParaRPr lang="en-US"/>
        </a:p>
      </dgm:t>
    </dgm:pt>
    <dgm:pt modelId="{1681E052-CE74-4D81-A8CC-F5BF43551C36}">
      <dgm:prSet custT="1"/>
      <dgm:spPr/>
      <dgm:t>
        <a:bodyPr/>
        <a:lstStyle/>
        <a:p>
          <a:r>
            <a:rPr lang="en-US" sz="1800" dirty="0"/>
            <a:t>Start with a Topic</a:t>
          </a:r>
        </a:p>
      </dgm:t>
    </dgm:pt>
    <dgm:pt modelId="{D219C6B0-5520-4890-85F3-66A759D00DE0}" type="parTrans" cxnId="{4BF5DECA-CF48-4806-B5F0-A74A61EB2539}">
      <dgm:prSet/>
      <dgm:spPr/>
      <dgm:t>
        <a:bodyPr/>
        <a:lstStyle/>
        <a:p>
          <a:endParaRPr lang="en-US"/>
        </a:p>
      </dgm:t>
    </dgm:pt>
    <dgm:pt modelId="{AD101F06-DAD1-4D22-AAD3-AF599F0B7522}" type="sibTrans" cxnId="{4BF5DECA-CF48-4806-B5F0-A74A61EB2539}">
      <dgm:prSet/>
      <dgm:spPr/>
      <dgm:t>
        <a:bodyPr/>
        <a:lstStyle/>
        <a:p>
          <a:endParaRPr lang="en-US"/>
        </a:p>
      </dgm:t>
    </dgm:pt>
    <dgm:pt modelId="{779A21CA-E7AE-4884-98C6-16491B39FF9D}">
      <dgm:prSet custT="1"/>
      <dgm:spPr/>
      <dgm:t>
        <a:bodyPr/>
        <a:lstStyle/>
        <a:p>
          <a:r>
            <a:rPr lang="en-US" sz="1800" dirty="0"/>
            <a:t>Start with a broad topic and narrow it down to something specific that interests you or aligns with your assignment.</a:t>
          </a:r>
        </a:p>
      </dgm:t>
    </dgm:pt>
    <dgm:pt modelId="{CBBA731A-119F-44AE-91C5-B1E7A458A3FD}" type="parTrans" cxnId="{0B1B9F29-95D8-4E2D-8869-78D587EF4655}">
      <dgm:prSet/>
      <dgm:spPr/>
      <dgm:t>
        <a:bodyPr/>
        <a:lstStyle/>
        <a:p>
          <a:endParaRPr lang="en-US"/>
        </a:p>
      </dgm:t>
    </dgm:pt>
    <dgm:pt modelId="{97AC8B3D-FB95-495A-834E-B7C4DDF0800D}" type="sibTrans" cxnId="{0B1B9F29-95D8-4E2D-8869-78D587EF4655}">
      <dgm:prSet/>
      <dgm:spPr/>
      <dgm:t>
        <a:bodyPr/>
        <a:lstStyle/>
        <a:p>
          <a:endParaRPr lang="en-US"/>
        </a:p>
      </dgm:t>
    </dgm:pt>
    <dgm:pt modelId="{20E4F36C-0E7F-4DA6-B13F-47013EBFBE4C}">
      <dgm:prSet custT="1"/>
      <dgm:spPr/>
      <dgm:t>
        <a:bodyPr/>
        <a:lstStyle/>
        <a:p>
          <a:r>
            <a:rPr lang="en-US" sz="1800" b="1" dirty="0">
              <a:solidFill>
                <a:srgbClr val="FF0000"/>
              </a:solidFill>
            </a:rPr>
            <a:t>Example Topic</a:t>
          </a:r>
          <a:r>
            <a:rPr lang="en-US" sz="1800" dirty="0"/>
            <a:t>: Online education.</a:t>
          </a:r>
        </a:p>
      </dgm:t>
    </dgm:pt>
    <dgm:pt modelId="{3C43F21D-F911-43A9-8495-583F16581C58}" type="parTrans" cxnId="{DDCC4322-7700-4999-BC30-CB19FE09F60B}">
      <dgm:prSet/>
      <dgm:spPr/>
      <dgm:t>
        <a:bodyPr/>
        <a:lstStyle/>
        <a:p>
          <a:endParaRPr lang="en-US"/>
        </a:p>
      </dgm:t>
    </dgm:pt>
    <dgm:pt modelId="{C43CB8E6-D942-44E9-97C3-BEECD90857DA}" type="sibTrans" cxnId="{DDCC4322-7700-4999-BC30-CB19FE09F60B}">
      <dgm:prSet/>
      <dgm:spPr/>
      <dgm:t>
        <a:bodyPr/>
        <a:lstStyle/>
        <a:p>
          <a:endParaRPr lang="en-US"/>
        </a:p>
      </dgm:t>
    </dgm:pt>
    <dgm:pt modelId="{75581AB5-45C3-44B0-8AE7-29589BDAD231}">
      <dgm:prSet/>
      <dgm:spPr/>
      <dgm:t>
        <a:bodyPr/>
        <a:lstStyle/>
        <a:p>
          <a:r>
            <a:rPr lang="en-US"/>
            <a:t>Choose</a:t>
          </a:r>
        </a:p>
      </dgm:t>
    </dgm:pt>
    <dgm:pt modelId="{644A70B4-143E-49EB-9080-4A82C9A7CADA}" type="parTrans" cxnId="{5D10BA0E-FD45-4975-9DA5-348DFABB42B6}">
      <dgm:prSet/>
      <dgm:spPr/>
      <dgm:t>
        <a:bodyPr/>
        <a:lstStyle/>
        <a:p>
          <a:endParaRPr lang="en-US"/>
        </a:p>
      </dgm:t>
    </dgm:pt>
    <dgm:pt modelId="{4F9CBFFC-7DB1-4FAB-A7B7-03E2BD767FFF}" type="sibTrans" cxnId="{5D10BA0E-FD45-4975-9DA5-348DFABB42B6}">
      <dgm:prSet/>
      <dgm:spPr/>
      <dgm:t>
        <a:bodyPr/>
        <a:lstStyle/>
        <a:p>
          <a:endParaRPr lang="en-US"/>
        </a:p>
      </dgm:t>
    </dgm:pt>
    <dgm:pt modelId="{7340A65F-47D7-4507-AE0A-046A7A36429F}">
      <dgm:prSet custT="1"/>
      <dgm:spPr/>
      <dgm:t>
        <a:bodyPr/>
        <a:lstStyle/>
        <a:p>
          <a:r>
            <a:rPr lang="en-US" sz="1800" dirty="0"/>
            <a:t>Choose a Position</a:t>
          </a:r>
        </a:p>
      </dgm:t>
    </dgm:pt>
    <dgm:pt modelId="{73421317-2874-46CB-8434-00FCBD270DAF}" type="parTrans" cxnId="{C5E9EA74-32A9-4A51-91C3-23161BCAE11E}">
      <dgm:prSet/>
      <dgm:spPr/>
      <dgm:t>
        <a:bodyPr/>
        <a:lstStyle/>
        <a:p>
          <a:endParaRPr lang="en-US"/>
        </a:p>
      </dgm:t>
    </dgm:pt>
    <dgm:pt modelId="{3EAE18C7-F850-4EF2-B2D5-282FC4FFC2CF}" type="sibTrans" cxnId="{C5E9EA74-32A9-4A51-91C3-23161BCAE11E}">
      <dgm:prSet/>
      <dgm:spPr/>
      <dgm:t>
        <a:bodyPr/>
        <a:lstStyle/>
        <a:p>
          <a:endParaRPr lang="en-US"/>
        </a:p>
      </dgm:t>
    </dgm:pt>
    <dgm:pt modelId="{655F4441-C36D-4A79-8D97-12847D428904}">
      <dgm:prSet custT="1"/>
      <dgm:spPr/>
      <dgm:t>
        <a:bodyPr/>
        <a:lstStyle/>
        <a:p>
          <a:r>
            <a:rPr lang="en-US" sz="1800" dirty="0"/>
            <a:t>Determine what side or perspective you’ll argue. This helps create a debatable thesis.</a:t>
          </a:r>
        </a:p>
      </dgm:t>
    </dgm:pt>
    <dgm:pt modelId="{FA61E754-E728-45F9-98A4-DE86F5E4E287}" type="parTrans" cxnId="{FC9B879B-7EEF-467A-8542-0EF99F6A2C07}">
      <dgm:prSet/>
      <dgm:spPr/>
      <dgm:t>
        <a:bodyPr/>
        <a:lstStyle/>
        <a:p>
          <a:endParaRPr lang="en-US"/>
        </a:p>
      </dgm:t>
    </dgm:pt>
    <dgm:pt modelId="{FA2DB710-CD8E-4AA3-85D8-8C51C10EDBA2}" type="sibTrans" cxnId="{FC9B879B-7EEF-467A-8542-0EF99F6A2C07}">
      <dgm:prSet/>
      <dgm:spPr/>
      <dgm:t>
        <a:bodyPr/>
        <a:lstStyle/>
        <a:p>
          <a:endParaRPr lang="en-US"/>
        </a:p>
      </dgm:t>
    </dgm:pt>
    <dgm:pt modelId="{EF733E0A-1E4C-419D-B0E4-025ED0A5DD1E}">
      <dgm:prSet custT="1"/>
      <dgm:spPr/>
      <dgm:t>
        <a:bodyPr/>
        <a:lstStyle/>
        <a:p>
          <a:r>
            <a:rPr lang="en-US" sz="1800" b="1" dirty="0">
              <a:solidFill>
                <a:srgbClr val="FF0000"/>
              </a:solidFill>
            </a:rPr>
            <a:t>Example Position</a:t>
          </a:r>
          <a:r>
            <a:rPr lang="en-US" sz="1800" dirty="0"/>
            <a:t>: Online education provides flexibility but may lack engagement.</a:t>
          </a:r>
        </a:p>
      </dgm:t>
    </dgm:pt>
    <dgm:pt modelId="{D4271492-E5FD-417D-B52C-0E78D6036684}" type="parTrans" cxnId="{439F4C90-9313-40D4-BB56-750643234306}">
      <dgm:prSet/>
      <dgm:spPr/>
      <dgm:t>
        <a:bodyPr/>
        <a:lstStyle/>
        <a:p>
          <a:endParaRPr lang="en-US"/>
        </a:p>
      </dgm:t>
    </dgm:pt>
    <dgm:pt modelId="{26CCEE0F-9AF9-4BFC-B7EB-887D8CB34543}" type="sibTrans" cxnId="{439F4C90-9313-40D4-BB56-750643234306}">
      <dgm:prSet/>
      <dgm:spPr/>
      <dgm:t>
        <a:bodyPr/>
        <a:lstStyle/>
        <a:p>
          <a:endParaRPr lang="en-US"/>
        </a:p>
      </dgm:t>
    </dgm:pt>
    <dgm:pt modelId="{CA147818-02C5-45FE-A629-1BA3532D504D}">
      <dgm:prSet/>
      <dgm:spPr/>
      <dgm:t>
        <a:bodyPr/>
        <a:lstStyle/>
        <a:p>
          <a:r>
            <a:rPr lang="en-US"/>
            <a:t>Make</a:t>
          </a:r>
        </a:p>
      </dgm:t>
    </dgm:pt>
    <dgm:pt modelId="{395AF054-5474-4229-86C3-6F226233324D}" type="parTrans" cxnId="{9152F96A-EB96-4A0D-9D3C-DEF2F1A227B7}">
      <dgm:prSet/>
      <dgm:spPr/>
      <dgm:t>
        <a:bodyPr/>
        <a:lstStyle/>
        <a:p>
          <a:endParaRPr lang="en-US"/>
        </a:p>
      </dgm:t>
    </dgm:pt>
    <dgm:pt modelId="{DAC9ED57-85D0-4774-92AF-EB534CEA4764}" type="sibTrans" cxnId="{9152F96A-EB96-4A0D-9D3C-DEF2F1A227B7}">
      <dgm:prSet/>
      <dgm:spPr/>
      <dgm:t>
        <a:bodyPr/>
        <a:lstStyle/>
        <a:p>
          <a:endParaRPr lang="en-US"/>
        </a:p>
      </dgm:t>
    </dgm:pt>
    <dgm:pt modelId="{FA4429C0-8278-48FA-9C43-52EC2BE5B015}">
      <dgm:prSet custT="1"/>
      <dgm:spPr/>
      <dgm:t>
        <a:bodyPr/>
        <a:lstStyle/>
        <a:p>
          <a:r>
            <a:rPr lang="en-US" sz="1800" dirty="0"/>
            <a:t>Make It Specific</a:t>
          </a:r>
        </a:p>
      </dgm:t>
    </dgm:pt>
    <dgm:pt modelId="{02A9011D-C67C-4328-B542-3CE53E65CA0B}" type="parTrans" cxnId="{AD7399DE-9B12-47A0-BE0B-F372A86DF930}">
      <dgm:prSet/>
      <dgm:spPr/>
      <dgm:t>
        <a:bodyPr/>
        <a:lstStyle/>
        <a:p>
          <a:endParaRPr lang="en-US"/>
        </a:p>
      </dgm:t>
    </dgm:pt>
    <dgm:pt modelId="{71AA45F8-24D4-498F-865D-7C73C9E643FF}" type="sibTrans" cxnId="{AD7399DE-9B12-47A0-BE0B-F372A86DF930}">
      <dgm:prSet/>
      <dgm:spPr/>
      <dgm:t>
        <a:bodyPr/>
        <a:lstStyle/>
        <a:p>
          <a:endParaRPr lang="en-US"/>
        </a:p>
      </dgm:t>
    </dgm:pt>
    <dgm:pt modelId="{C5DC97A0-A879-478C-9BF7-C35ED09ED67B}">
      <dgm:prSet custT="1"/>
      <dgm:spPr/>
      <dgm:t>
        <a:bodyPr/>
        <a:lstStyle/>
        <a:p>
          <a:r>
            <a:rPr lang="en-US" sz="1800" dirty="0"/>
            <a:t>Narrow down your thesis to a specific argument about the topic.</a:t>
          </a:r>
        </a:p>
      </dgm:t>
    </dgm:pt>
    <dgm:pt modelId="{E3E94E98-D9DE-4445-8415-1006549ACBBD}" type="parTrans" cxnId="{898F87CA-DEDD-46BA-9A8F-4D3E4812D36D}">
      <dgm:prSet/>
      <dgm:spPr/>
      <dgm:t>
        <a:bodyPr/>
        <a:lstStyle/>
        <a:p>
          <a:endParaRPr lang="en-US"/>
        </a:p>
      </dgm:t>
    </dgm:pt>
    <dgm:pt modelId="{C9463F89-7913-4CD0-B193-32C7A2B348D4}" type="sibTrans" cxnId="{898F87CA-DEDD-46BA-9A8F-4D3E4812D36D}">
      <dgm:prSet/>
      <dgm:spPr/>
      <dgm:t>
        <a:bodyPr/>
        <a:lstStyle/>
        <a:p>
          <a:endParaRPr lang="en-US"/>
        </a:p>
      </dgm:t>
    </dgm:pt>
    <dgm:pt modelId="{C571D543-2EF6-4EFE-B82D-98E76ABB0F46}">
      <dgm:prSet custT="1"/>
      <dgm:spPr/>
      <dgm:t>
        <a:bodyPr/>
        <a:lstStyle/>
        <a:p>
          <a:r>
            <a:rPr lang="en-US" sz="1800" b="1" dirty="0">
              <a:solidFill>
                <a:srgbClr val="FF0000"/>
              </a:solidFill>
            </a:rPr>
            <a:t>Example Specific Argument</a:t>
          </a:r>
          <a:r>
            <a:rPr lang="en-US" sz="1800" dirty="0"/>
            <a:t>: While online education offers flexibility, it can diminish student engagement and hinder learning for those who thrive in traditional settings</a:t>
          </a:r>
        </a:p>
      </dgm:t>
    </dgm:pt>
    <dgm:pt modelId="{D3EADBFD-BD41-4461-BA95-78DBDBB6D399}" type="parTrans" cxnId="{38FE2F3E-F7E1-4AD7-ADA5-719917750C18}">
      <dgm:prSet/>
      <dgm:spPr/>
      <dgm:t>
        <a:bodyPr/>
        <a:lstStyle/>
        <a:p>
          <a:endParaRPr lang="en-US"/>
        </a:p>
      </dgm:t>
    </dgm:pt>
    <dgm:pt modelId="{93815226-BD42-4B36-B5FC-B04747E1771C}" type="sibTrans" cxnId="{38FE2F3E-F7E1-4AD7-ADA5-719917750C18}">
      <dgm:prSet/>
      <dgm:spPr/>
      <dgm:t>
        <a:bodyPr/>
        <a:lstStyle/>
        <a:p>
          <a:endParaRPr lang="en-US"/>
        </a:p>
      </dgm:t>
    </dgm:pt>
    <dgm:pt modelId="{BF2AD519-24B7-4D65-BB2A-CD05ABF1AA57}" type="pres">
      <dgm:prSet presAssocID="{1C1AE7E2-86A5-4187-9BE9-29C1960AF795}" presName="Name0" presStyleCnt="0">
        <dgm:presLayoutVars>
          <dgm:dir/>
          <dgm:animLvl val="lvl"/>
          <dgm:resizeHandles val="exact"/>
        </dgm:presLayoutVars>
      </dgm:prSet>
      <dgm:spPr/>
    </dgm:pt>
    <dgm:pt modelId="{1DB68042-6F10-41BF-8124-C677D88E3965}" type="pres">
      <dgm:prSet presAssocID="{C6FE6D99-ADAC-479F-AFEA-0603D121C68C}" presName="composite" presStyleCnt="0"/>
      <dgm:spPr/>
    </dgm:pt>
    <dgm:pt modelId="{A9208949-A194-43F4-B62D-9606675E1F07}" type="pres">
      <dgm:prSet presAssocID="{C6FE6D99-ADAC-479F-AFEA-0603D121C68C}" presName="parTx" presStyleLbl="alignNode1" presStyleIdx="0" presStyleCnt="3">
        <dgm:presLayoutVars>
          <dgm:chMax val="0"/>
          <dgm:chPref val="0"/>
        </dgm:presLayoutVars>
      </dgm:prSet>
      <dgm:spPr/>
    </dgm:pt>
    <dgm:pt modelId="{78CCBE22-00BC-44BF-8F56-2DDCE8ED6041}" type="pres">
      <dgm:prSet presAssocID="{C6FE6D99-ADAC-479F-AFEA-0603D121C68C}" presName="desTx" presStyleLbl="alignAccFollowNode1" presStyleIdx="0" presStyleCnt="3">
        <dgm:presLayoutVars/>
      </dgm:prSet>
      <dgm:spPr/>
    </dgm:pt>
    <dgm:pt modelId="{C26AC7C6-5465-4B35-9CD4-A975E4AF7559}" type="pres">
      <dgm:prSet presAssocID="{161A7149-F7F1-4453-969A-59F5129D68F4}" presName="space" presStyleCnt="0"/>
      <dgm:spPr/>
    </dgm:pt>
    <dgm:pt modelId="{3748B79D-262F-4723-A96A-A89A190969DC}" type="pres">
      <dgm:prSet presAssocID="{75581AB5-45C3-44B0-8AE7-29589BDAD231}" presName="composite" presStyleCnt="0"/>
      <dgm:spPr/>
    </dgm:pt>
    <dgm:pt modelId="{2DDCEF08-CDB5-4AA5-9F62-34FACE93127E}" type="pres">
      <dgm:prSet presAssocID="{75581AB5-45C3-44B0-8AE7-29589BDAD231}" presName="parTx" presStyleLbl="alignNode1" presStyleIdx="1" presStyleCnt="3">
        <dgm:presLayoutVars>
          <dgm:chMax val="0"/>
          <dgm:chPref val="0"/>
        </dgm:presLayoutVars>
      </dgm:prSet>
      <dgm:spPr/>
    </dgm:pt>
    <dgm:pt modelId="{4848A94E-3838-43D7-B455-1E7FAE0CE1D8}" type="pres">
      <dgm:prSet presAssocID="{75581AB5-45C3-44B0-8AE7-29589BDAD231}" presName="desTx" presStyleLbl="alignAccFollowNode1" presStyleIdx="1" presStyleCnt="3">
        <dgm:presLayoutVars/>
      </dgm:prSet>
      <dgm:spPr/>
    </dgm:pt>
    <dgm:pt modelId="{BB9AAB73-97D8-4449-98AD-1C1D4C223885}" type="pres">
      <dgm:prSet presAssocID="{4F9CBFFC-7DB1-4FAB-A7B7-03E2BD767FFF}" presName="space" presStyleCnt="0"/>
      <dgm:spPr/>
    </dgm:pt>
    <dgm:pt modelId="{3156D553-FCD7-428C-9EC8-0ACF97C36A1A}" type="pres">
      <dgm:prSet presAssocID="{CA147818-02C5-45FE-A629-1BA3532D504D}" presName="composite" presStyleCnt="0"/>
      <dgm:spPr/>
    </dgm:pt>
    <dgm:pt modelId="{0DC84366-0792-46E1-9531-3F9A36C6D34D}" type="pres">
      <dgm:prSet presAssocID="{CA147818-02C5-45FE-A629-1BA3532D504D}" presName="parTx" presStyleLbl="alignNode1" presStyleIdx="2" presStyleCnt="3">
        <dgm:presLayoutVars>
          <dgm:chMax val="0"/>
          <dgm:chPref val="0"/>
        </dgm:presLayoutVars>
      </dgm:prSet>
      <dgm:spPr/>
    </dgm:pt>
    <dgm:pt modelId="{DD7CA951-DBB4-449F-83CA-E2B957C1A885}" type="pres">
      <dgm:prSet presAssocID="{CA147818-02C5-45FE-A629-1BA3532D504D}" presName="desTx" presStyleLbl="alignAccFollowNode1" presStyleIdx="2" presStyleCnt="3" custScaleY="97865" custLinFactNeighborX="-933" custLinFactNeighborY="-2018">
        <dgm:presLayoutVars/>
      </dgm:prSet>
      <dgm:spPr/>
    </dgm:pt>
  </dgm:ptLst>
  <dgm:cxnLst>
    <dgm:cxn modelId="{3CDE680A-1645-4996-9C30-A4E4194D7C9E}" srcId="{1C1AE7E2-86A5-4187-9BE9-29C1960AF795}" destId="{C6FE6D99-ADAC-479F-AFEA-0603D121C68C}" srcOrd="0" destOrd="0" parTransId="{1F1740E5-5883-4210-9434-3ECB3D8A8A18}" sibTransId="{161A7149-F7F1-4453-969A-59F5129D68F4}"/>
    <dgm:cxn modelId="{5D10BA0E-FD45-4975-9DA5-348DFABB42B6}" srcId="{1C1AE7E2-86A5-4187-9BE9-29C1960AF795}" destId="{75581AB5-45C3-44B0-8AE7-29589BDAD231}" srcOrd="1" destOrd="0" parTransId="{644A70B4-143E-49EB-9080-4A82C9A7CADA}" sibTransId="{4F9CBFFC-7DB1-4FAB-A7B7-03E2BD767FFF}"/>
    <dgm:cxn modelId="{DDCC4322-7700-4999-BC30-CB19FE09F60B}" srcId="{C6FE6D99-ADAC-479F-AFEA-0603D121C68C}" destId="{20E4F36C-0E7F-4DA6-B13F-47013EBFBE4C}" srcOrd="1" destOrd="0" parTransId="{3C43F21D-F911-43A9-8495-583F16581C58}" sibTransId="{C43CB8E6-D942-44E9-97C3-BEECD90857DA}"/>
    <dgm:cxn modelId="{0B1B9F29-95D8-4E2D-8869-78D587EF4655}" srcId="{1681E052-CE74-4D81-A8CC-F5BF43551C36}" destId="{779A21CA-E7AE-4884-98C6-16491B39FF9D}" srcOrd="0" destOrd="0" parTransId="{CBBA731A-119F-44AE-91C5-B1E7A458A3FD}" sibTransId="{97AC8B3D-FB95-495A-834E-B7C4DDF0800D}"/>
    <dgm:cxn modelId="{E853523C-A0AE-4880-BA3A-8C1722D1A349}" type="presOf" srcId="{655F4441-C36D-4A79-8D97-12847D428904}" destId="{4848A94E-3838-43D7-B455-1E7FAE0CE1D8}" srcOrd="0" destOrd="1" presId="urn:microsoft.com/office/officeart/2016/7/layout/ChevronBlockProcess"/>
    <dgm:cxn modelId="{38FE2F3E-F7E1-4AD7-ADA5-719917750C18}" srcId="{CA147818-02C5-45FE-A629-1BA3532D504D}" destId="{C571D543-2EF6-4EFE-B82D-98E76ABB0F46}" srcOrd="1" destOrd="0" parTransId="{D3EADBFD-BD41-4461-BA95-78DBDBB6D399}" sibTransId="{93815226-BD42-4B36-B5FC-B04747E1771C}"/>
    <dgm:cxn modelId="{EE70DF5F-DC3D-4104-B1EC-5A277BBE993D}" type="presOf" srcId="{C571D543-2EF6-4EFE-B82D-98E76ABB0F46}" destId="{DD7CA951-DBB4-449F-83CA-E2B957C1A885}" srcOrd="0" destOrd="2" presId="urn:microsoft.com/office/officeart/2016/7/layout/ChevronBlockProcess"/>
    <dgm:cxn modelId="{3ECCCA48-F31F-437A-B63F-7490399C1A3E}" type="presOf" srcId="{20E4F36C-0E7F-4DA6-B13F-47013EBFBE4C}" destId="{78CCBE22-00BC-44BF-8F56-2DDCE8ED6041}" srcOrd="0" destOrd="2" presId="urn:microsoft.com/office/officeart/2016/7/layout/ChevronBlockProcess"/>
    <dgm:cxn modelId="{9152F96A-EB96-4A0D-9D3C-DEF2F1A227B7}" srcId="{1C1AE7E2-86A5-4187-9BE9-29C1960AF795}" destId="{CA147818-02C5-45FE-A629-1BA3532D504D}" srcOrd="2" destOrd="0" parTransId="{395AF054-5474-4229-86C3-6F226233324D}" sibTransId="{DAC9ED57-85D0-4774-92AF-EB534CEA4764}"/>
    <dgm:cxn modelId="{6EAF616D-EDE5-448E-80BA-CD2026ECD572}" type="presOf" srcId="{FA4429C0-8278-48FA-9C43-52EC2BE5B015}" destId="{DD7CA951-DBB4-449F-83CA-E2B957C1A885}" srcOrd="0" destOrd="0" presId="urn:microsoft.com/office/officeart/2016/7/layout/ChevronBlockProcess"/>
    <dgm:cxn modelId="{C5E9EA74-32A9-4A51-91C3-23161BCAE11E}" srcId="{75581AB5-45C3-44B0-8AE7-29589BDAD231}" destId="{7340A65F-47D7-4507-AE0A-046A7A36429F}" srcOrd="0" destOrd="0" parTransId="{73421317-2874-46CB-8434-00FCBD270DAF}" sibTransId="{3EAE18C7-F850-4EF2-B2D5-282FC4FFC2CF}"/>
    <dgm:cxn modelId="{158ED957-2985-4C1D-9711-038503833E94}" type="presOf" srcId="{75581AB5-45C3-44B0-8AE7-29589BDAD231}" destId="{2DDCEF08-CDB5-4AA5-9F62-34FACE93127E}" srcOrd="0" destOrd="0" presId="urn:microsoft.com/office/officeart/2016/7/layout/ChevronBlockProcess"/>
    <dgm:cxn modelId="{65F43F59-2557-4BFC-93C6-B26490C3B8E5}" type="presOf" srcId="{EF733E0A-1E4C-419D-B0E4-025ED0A5DD1E}" destId="{4848A94E-3838-43D7-B455-1E7FAE0CE1D8}" srcOrd="0" destOrd="2" presId="urn:microsoft.com/office/officeart/2016/7/layout/ChevronBlockProcess"/>
    <dgm:cxn modelId="{6624508E-0679-47BB-9FB9-3C98525C69AE}" type="presOf" srcId="{779A21CA-E7AE-4884-98C6-16491B39FF9D}" destId="{78CCBE22-00BC-44BF-8F56-2DDCE8ED6041}" srcOrd="0" destOrd="1" presId="urn:microsoft.com/office/officeart/2016/7/layout/ChevronBlockProcess"/>
    <dgm:cxn modelId="{439F4C90-9313-40D4-BB56-750643234306}" srcId="{75581AB5-45C3-44B0-8AE7-29589BDAD231}" destId="{EF733E0A-1E4C-419D-B0E4-025ED0A5DD1E}" srcOrd="1" destOrd="0" parTransId="{D4271492-E5FD-417D-B52C-0E78D6036684}" sibTransId="{26CCEE0F-9AF9-4BFC-B7EB-887D8CB34543}"/>
    <dgm:cxn modelId="{42F91995-0DD3-410C-93A8-E82CA3EB34AF}" type="presOf" srcId="{1C1AE7E2-86A5-4187-9BE9-29C1960AF795}" destId="{BF2AD519-24B7-4D65-BB2A-CD05ABF1AA57}" srcOrd="0" destOrd="0" presId="urn:microsoft.com/office/officeart/2016/7/layout/ChevronBlockProcess"/>
    <dgm:cxn modelId="{FC9B879B-7EEF-467A-8542-0EF99F6A2C07}" srcId="{7340A65F-47D7-4507-AE0A-046A7A36429F}" destId="{655F4441-C36D-4A79-8D97-12847D428904}" srcOrd="0" destOrd="0" parTransId="{FA61E754-E728-45F9-98A4-DE86F5E4E287}" sibTransId="{FA2DB710-CD8E-4AA3-85D8-8C51C10EDBA2}"/>
    <dgm:cxn modelId="{515E2CB5-B3CE-4439-9C15-D5A3946B7405}" type="presOf" srcId="{C5DC97A0-A879-478C-9BF7-C35ED09ED67B}" destId="{DD7CA951-DBB4-449F-83CA-E2B957C1A885}" srcOrd="0" destOrd="1" presId="urn:microsoft.com/office/officeart/2016/7/layout/ChevronBlockProcess"/>
    <dgm:cxn modelId="{BFED0BBF-4D23-409D-B570-344D25B03231}" type="presOf" srcId="{1681E052-CE74-4D81-A8CC-F5BF43551C36}" destId="{78CCBE22-00BC-44BF-8F56-2DDCE8ED6041}" srcOrd="0" destOrd="0" presId="urn:microsoft.com/office/officeart/2016/7/layout/ChevronBlockProcess"/>
    <dgm:cxn modelId="{898F87CA-DEDD-46BA-9A8F-4D3E4812D36D}" srcId="{FA4429C0-8278-48FA-9C43-52EC2BE5B015}" destId="{C5DC97A0-A879-478C-9BF7-C35ED09ED67B}" srcOrd="0" destOrd="0" parTransId="{E3E94E98-D9DE-4445-8415-1006549ACBBD}" sibTransId="{C9463F89-7913-4CD0-B193-32C7A2B348D4}"/>
    <dgm:cxn modelId="{4BF5DECA-CF48-4806-B5F0-A74A61EB2539}" srcId="{C6FE6D99-ADAC-479F-AFEA-0603D121C68C}" destId="{1681E052-CE74-4D81-A8CC-F5BF43551C36}" srcOrd="0" destOrd="0" parTransId="{D219C6B0-5520-4890-85F3-66A759D00DE0}" sibTransId="{AD101F06-DAD1-4D22-AAD3-AF599F0B7522}"/>
    <dgm:cxn modelId="{38B680CB-266B-4BD6-B362-71EC20EF79F3}" type="presOf" srcId="{CA147818-02C5-45FE-A629-1BA3532D504D}" destId="{0DC84366-0792-46E1-9531-3F9A36C6D34D}" srcOrd="0" destOrd="0" presId="urn:microsoft.com/office/officeart/2016/7/layout/ChevronBlockProcess"/>
    <dgm:cxn modelId="{E49ACDD6-C581-475A-8A6F-F5EC49D03C4A}" type="presOf" srcId="{C6FE6D99-ADAC-479F-AFEA-0603D121C68C}" destId="{A9208949-A194-43F4-B62D-9606675E1F07}" srcOrd="0" destOrd="0" presId="urn:microsoft.com/office/officeart/2016/7/layout/ChevronBlockProcess"/>
    <dgm:cxn modelId="{B07999DB-22CE-4AAC-9BFE-7B107F9F778C}" type="presOf" srcId="{7340A65F-47D7-4507-AE0A-046A7A36429F}" destId="{4848A94E-3838-43D7-B455-1E7FAE0CE1D8}" srcOrd="0" destOrd="0" presId="urn:microsoft.com/office/officeart/2016/7/layout/ChevronBlockProcess"/>
    <dgm:cxn modelId="{AD7399DE-9B12-47A0-BE0B-F372A86DF930}" srcId="{CA147818-02C5-45FE-A629-1BA3532D504D}" destId="{FA4429C0-8278-48FA-9C43-52EC2BE5B015}" srcOrd="0" destOrd="0" parTransId="{02A9011D-C67C-4328-B542-3CE53E65CA0B}" sibTransId="{71AA45F8-24D4-498F-865D-7C73C9E643FF}"/>
    <dgm:cxn modelId="{F40CF5CD-041C-4558-AD04-BB2E305E47D7}" type="presParOf" srcId="{BF2AD519-24B7-4D65-BB2A-CD05ABF1AA57}" destId="{1DB68042-6F10-41BF-8124-C677D88E3965}" srcOrd="0" destOrd="0" presId="urn:microsoft.com/office/officeart/2016/7/layout/ChevronBlockProcess"/>
    <dgm:cxn modelId="{B4A0FC86-0C2C-49A3-A777-648FA93D32CC}" type="presParOf" srcId="{1DB68042-6F10-41BF-8124-C677D88E3965}" destId="{A9208949-A194-43F4-B62D-9606675E1F07}" srcOrd="0" destOrd="0" presId="urn:microsoft.com/office/officeart/2016/7/layout/ChevronBlockProcess"/>
    <dgm:cxn modelId="{AA48B540-7D2C-4375-A54E-40134958B581}" type="presParOf" srcId="{1DB68042-6F10-41BF-8124-C677D88E3965}" destId="{78CCBE22-00BC-44BF-8F56-2DDCE8ED6041}" srcOrd="1" destOrd="0" presId="urn:microsoft.com/office/officeart/2016/7/layout/ChevronBlockProcess"/>
    <dgm:cxn modelId="{FDC0C18E-D918-433A-8C04-B7B7490478B9}" type="presParOf" srcId="{BF2AD519-24B7-4D65-BB2A-CD05ABF1AA57}" destId="{C26AC7C6-5465-4B35-9CD4-A975E4AF7559}" srcOrd="1" destOrd="0" presId="urn:microsoft.com/office/officeart/2016/7/layout/ChevronBlockProcess"/>
    <dgm:cxn modelId="{B6E6CF24-D486-425B-980F-3C320FA7EA32}" type="presParOf" srcId="{BF2AD519-24B7-4D65-BB2A-CD05ABF1AA57}" destId="{3748B79D-262F-4723-A96A-A89A190969DC}" srcOrd="2" destOrd="0" presId="urn:microsoft.com/office/officeart/2016/7/layout/ChevronBlockProcess"/>
    <dgm:cxn modelId="{88A086BF-4C08-4C05-8009-C19450B2E903}" type="presParOf" srcId="{3748B79D-262F-4723-A96A-A89A190969DC}" destId="{2DDCEF08-CDB5-4AA5-9F62-34FACE93127E}" srcOrd="0" destOrd="0" presId="urn:microsoft.com/office/officeart/2016/7/layout/ChevronBlockProcess"/>
    <dgm:cxn modelId="{752B393B-1D68-4707-8D14-A2112499DB7B}" type="presParOf" srcId="{3748B79D-262F-4723-A96A-A89A190969DC}" destId="{4848A94E-3838-43D7-B455-1E7FAE0CE1D8}" srcOrd="1" destOrd="0" presId="urn:microsoft.com/office/officeart/2016/7/layout/ChevronBlockProcess"/>
    <dgm:cxn modelId="{1CEF2A19-5FC1-4AF3-8F5C-17AD980E29DB}" type="presParOf" srcId="{BF2AD519-24B7-4D65-BB2A-CD05ABF1AA57}" destId="{BB9AAB73-97D8-4449-98AD-1C1D4C223885}" srcOrd="3" destOrd="0" presId="urn:microsoft.com/office/officeart/2016/7/layout/ChevronBlockProcess"/>
    <dgm:cxn modelId="{612A9AC2-8968-4FF3-B87A-F7EC658E4D51}" type="presParOf" srcId="{BF2AD519-24B7-4D65-BB2A-CD05ABF1AA57}" destId="{3156D553-FCD7-428C-9EC8-0ACF97C36A1A}" srcOrd="4" destOrd="0" presId="urn:microsoft.com/office/officeart/2016/7/layout/ChevronBlockProcess"/>
    <dgm:cxn modelId="{068A7234-B525-4747-A32F-E4305B3815BE}" type="presParOf" srcId="{3156D553-FCD7-428C-9EC8-0ACF97C36A1A}" destId="{0DC84366-0792-46E1-9531-3F9A36C6D34D}" srcOrd="0" destOrd="0" presId="urn:microsoft.com/office/officeart/2016/7/layout/ChevronBlockProcess"/>
    <dgm:cxn modelId="{D5E58F9A-88ED-490B-B1D8-F0B393C65243}" type="presParOf" srcId="{3156D553-FCD7-428C-9EC8-0ACF97C36A1A}" destId="{DD7CA951-DBB4-449F-83CA-E2B957C1A885}"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08949-A194-43F4-B62D-9606675E1F07}">
      <dsp:nvSpPr>
        <dsp:cNvPr id="0" name=""/>
        <dsp:cNvSpPr/>
      </dsp:nvSpPr>
      <dsp:spPr>
        <a:xfrm>
          <a:off x="3792" y="62882"/>
          <a:ext cx="3530812" cy="1059243"/>
        </a:xfrm>
        <a:prstGeom prst="chevron">
          <a:avLst>
            <a:gd name="adj" fmla="val 3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1244600">
            <a:lnSpc>
              <a:spcPct val="90000"/>
            </a:lnSpc>
            <a:spcBef>
              <a:spcPct val="0"/>
            </a:spcBef>
            <a:spcAft>
              <a:spcPct val="35000"/>
            </a:spcAft>
            <a:buNone/>
          </a:pPr>
          <a:r>
            <a:rPr lang="en-US" sz="2800" kern="1200"/>
            <a:t>Start</a:t>
          </a:r>
        </a:p>
      </dsp:txBody>
      <dsp:txXfrm>
        <a:off x="321565" y="62882"/>
        <a:ext cx="2895266" cy="1059243"/>
      </dsp:txXfrm>
    </dsp:sp>
    <dsp:sp modelId="{78CCBE22-00BC-44BF-8F56-2DDCE8ED6041}">
      <dsp:nvSpPr>
        <dsp:cNvPr id="0" name=""/>
        <dsp:cNvSpPr/>
      </dsp:nvSpPr>
      <dsp:spPr>
        <a:xfrm>
          <a:off x="3792" y="1122126"/>
          <a:ext cx="3213039" cy="31663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None/>
          </a:pPr>
          <a:r>
            <a:rPr lang="en-US" sz="1800" kern="1200" dirty="0"/>
            <a:t>Start with a Topic</a:t>
          </a:r>
        </a:p>
        <a:p>
          <a:pPr marL="171450" lvl="1" indent="-171450" algn="l" defTabSz="800100">
            <a:lnSpc>
              <a:spcPct val="90000"/>
            </a:lnSpc>
            <a:spcBef>
              <a:spcPct val="0"/>
            </a:spcBef>
            <a:spcAft>
              <a:spcPct val="15000"/>
            </a:spcAft>
            <a:buChar char="•"/>
          </a:pPr>
          <a:r>
            <a:rPr lang="en-US" sz="1800" kern="1200" dirty="0"/>
            <a:t>Start with a broad topic and narrow it down to something specific that interests you or aligns with your assignment.</a:t>
          </a:r>
        </a:p>
        <a:p>
          <a:pPr marL="0" lvl="0" indent="0" algn="l" defTabSz="800100">
            <a:lnSpc>
              <a:spcPct val="90000"/>
            </a:lnSpc>
            <a:spcBef>
              <a:spcPct val="0"/>
            </a:spcBef>
            <a:spcAft>
              <a:spcPct val="35000"/>
            </a:spcAft>
            <a:buNone/>
          </a:pPr>
          <a:r>
            <a:rPr lang="en-US" sz="1800" b="1" kern="1200" dirty="0">
              <a:solidFill>
                <a:srgbClr val="FF0000"/>
              </a:solidFill>
            </a:rPr>
            <a:t>Example Topic</a:t>
          </a:r>
          <a:r>
            <a:rPr lang="en-US" sz="1800" kern="1200" dirty="0"/>
            <a:t>: Online education.</a:t>
          </a:r>
        </a:p>
      </dsp:txBody>
      <dsp:txXfrm>
        <a:off x="3792" y="1122126"/>
        <a:ext cx="3213039" cy="3166329"/>
      </dsp:txXfrm>
    </dsp:sp>
    <dsp:sp modelId="{2DDCEF08-CDB5-4AA5-9F62-34FACE93127E}">
      <dsp:nvSpPr>
        <dsp:cNvPr id="0" name=""/>
        <dsp:cNvSpPr/>
      </dsp:nvSpPr>
      <dsp:spPr>
        <a:xfrm>
          <a:off x="3482129" y="62882"/>
          <a:ext cx="3530812" cy="1059243"/>
        </a:xfrm>
        <a:prstGeom prst="chevron">
          <a:avLst>
            <a:gd name="adj" fmla="val 3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1244600">
            <a:lnSpc>
              <a:spcPct val="90000"/>
            </a:lnSpc>
            <a:spcBef>
              <a:spcPct val="0"/>
            </a:spcBef>
            <a:spcAft>
              <a:spcPct val="35000"/>
            </a:spcAft>
            <a:buNone/>
          </a:pPr>
          <a:r>
            <a:rPr lang="en-US" sz="2800" kern="1200"/>
            <a:t>Choose</a:t>
          </a:r>
        </a:p>
      </dsp:txBody>
      <dsp:txXfrm>
        <a:off x="3799902" y="62882"/>
        <a:ext cx="2895266" cy="1059243"/>
      </dsp:txXfrm>
    </dsp:sp>
    <dsp:sp modelId="{4848A94E-3838-43D7-B455-1E7FAE0CE1D8}">
      <dsp:nvSpPr>
        <dsp:cNvPr id="0" name=""/>
        <dsp:cNvSpPr/>
      </dsp:nvSpPr>
      <dsp:spPr>
        <a:xfrm>
          <a:off x="3482129" y="1122126"/>
          <a:ext cx="3213039" cy="31663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None/>
          </a:pPr>
          <a:r>
            <a:rPr lang="en-US" sz="1800" kern="1200" dirty="0"/>
            <a:t>Choose a Position</a:t>
          </a:r>
        </a:p>
        <a:p>
          <a:pPr marL="171450" lvl="1" indent="-171450" algn="l" defTabSz="800100">
            <a:lnSpc>
              <a:spcPct val="90000"/>
            </a:lnSpc>
            <a:spcBef>
              <a:spcPct val="0"/>
            </a:spcBef>
            <a:spcAft>
              <a:spcPct val="15000"/>
            </a:spcAft>
            <a:buChar char="•"/>
          </a:pPr>
          <a:r>
            <a:rPr lang="en-US" sz="1800" kern="1200" dirty="0"/>
            <a:t>Determine what side or perspective you’ll argue. This helps create a debatable thesis.</a:t>
          </a:r>
        </a:p>
        <a:p>
          <a:pPr marL="0" lvl="0" indent="0" algn="l" defTabSz="800100">
            <a:lnSpc>
              <a:spcPct val="90000"/>
            </a:lnSpc>
            <a:spcBef>
              <a:spcPct val="0"/>
            </a:spcBef>
            <a:spcAft>
              <a:spcPct val="35000"/>
            </a:spcAft>
            <a:buNone/>
          </a:pPr>
          <a:r>
            <a:rPr lang="en-US" sz="1800" b="1" kern="1200" dirty="0">
              <a:solidFill>
                <a:srgbClr val="FF0000"/>
              </a:solidFill>
            </a:rPr>
            <a:t>Example Position</a:t>
          </a:r>
          <a:r>
            <a:rPr lang="en-US" sz="1800" kern="1200" dirty="0"/>
            <a:t>: Online education provides flexibility but may lack engagement.</a:t>
          </a:r>
        </a:p>
      </dsp:txBody>
      <dsp:txXfrm>
        <a:off x="3482129" y="1122126"/>
        <a:ext cx="3213039" cy="3166329"/>
      </dsp:txXfrm>
    </dsp:sp>
    <dsp:sp modelId="{0DC84366-0792-46E1-9531-3F9A36C6D34D}">
      <dsp:nvSpPr>
        <dsp:cNvPr id="0" name=""/>
        <dsp:cNvSpPr/>
      </dsp:nvSpPr>
      <dsp:spPr>
        <a:xfrm>
          <a:off x="6960466" y="66457"/>
          <a:ext cx="3530812" cy="1059243"/>
        </a:xfrm>
        <a:prstGeom prst="chevron">
          <a:avLst>
            <a:gd name="adj" fmla="val 3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1244600">
            <a:lnSpc>
              <a:spcPct val="90000"/>
            </a:lnSpc>
            <a:spcBef>
              <a:spcPct val="0"/>
            </a:spcBef>
            <a:spcAft>
              <a:spcPct val="35000"/>
            </a:spcAft>
            <a:buNone/>
          </a:pPr>
          <a:r>
            <a:rPr lang="en-US" sz="2800" kern="1200"/>
            <a:t>Make</a:t>
          </a:r>
        </a:p>
      </dsp:txBody>
      <dsp:txXfrm>
        <a:off x="7278239" y="66457"/>
        <a:ext cx="2895266" cy="1059243"/>
      </dsp:txXfrm>
    </dsp:sp>
    <dsp:sp modelId="{DD7CA951-DBB4-449F-83CA-E2B957C1A885}">
      <dsp:nvSpPr>
        <dsp:cNvPr id="0" name=""/>
        <dsp:cNvSpPr/>
      </dsp:nvSpPr>
      <dsp:spPr>
        <a:xfrm>
          <a:off x="6930489" y="1067854"/>
          <a:ext cx="3213039" cy="31520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None/>
          </a:pPr>
          <a:r>
            <a:rPr lang="en-US" sz="1800" kern="1200" dirty="0"/>
            <a:t>Make It Specific</a:t>
          </a:r>
        </a:p>
        <a:p>
          <a:pPr marL="171450" lvl="1" indent="-171450" algn="l" defTabSz="800100">
            <a:lnSpc>
              <a:spcPct val="90000"/>
            </a:lnSpc>
            <a:spcBef>
              <a:spcPct val="0"/>
            </a:spcBef>
            <a:spcAft>
              <a:spcPct val="15000"/>
            </a:spcAft>
            <a:buChar char="•"/>
          </a:pPr>
          <a:r>
            <a:rPr lang="en-US" sz="1800" kern="1200" dirty="0"/>
            <a:t>Narrow down your thesis to a specific argument about the topic.</a:t>
          </a:r>
        </a:p>
        <a:p>
          <a:pPr marL="0" lvl="0" indent="0" algn="l" defTabSz="800100">
            <a:lnSpc>
              <a:spcPct val="90000"/>
            </a:lnSpc>
            <a:spcBef>
              <a:spcPct val="0"/>
            </a:spcBef>
            <a:spcAft>
              <a:spcPct val="35000"/>
            </a:spcAft>
            <a:buNone/>
          </a:pPr>
          <a:r>
            <a:rPr lang="en-US" sz="1800" b="1" kern="1200" dirty="0">
              <a:solidFill>
                <a:srgbClr val="FF0000"/>
              </a:solidFill>
            </a:rPr>
            <a:t>Example Specific Argument</a:t>
          </a:r>
          <a:r>
            <a:rPr lang="en-US" sz="1800" kern="1200" dirty="0"/>
            <a:t>: While online education offers flexibility, it can diminish student engagement and hinder learning for those who thrive in traditional settings</a:t>
          </a:r>
        </a:p>
      </dsp:txBody>
      <dsp:txXfrm>
        <a:off x="6930489" y="1067854"/>
        <a:ext cx="3213039" cy="3152030"/>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4380B-817B-450A-9CA9-556FEF3B3F5E}" type="datetimeFigureOut">
              <a:rPr lang="en-US" smtClean="0"/>
              <a:t>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2E7AF-93BF-4A96-A9EA-22DDF34F09E4}" type="slidenum">
              <a:rPr lang="en-US" smtClean="0"/>
              <a:t>‹#›</a:t>
            </a:fld>
            <a:endParaRPr lang="en-US"/>
          </a:p>
        </p:txBody>
      </p:sp>
    </p:spTree>
    <p:extLst>
      <p:ext uri="{BB962C8B-B14F-4D97-AF65-F5344CB8AC3E}">
        <p14:creationId xmlns:p14="http://schemas.microsoft.com/office/powerpoint/2010/main" val="1938061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2E7AF-93BF-4A96-A9EA-22DDF34F09E4}" type="slidenum">
              <a:rPr lang="en-US" smtClean="0"/>
              <a:t>4</a:t>
            </a:fld>
            <a:endParaRPr lang="en-US"/>
          </a:p>
        </p:txBody>
      </p:sp>
    </p:spTree>
    <p:extLst>
      <p:ext uri="{BB962C8B-B14F-4D97-AF65-F5344CB8AC3E}">
        <p14:creationId xmlns:p14="http://schemas.microsoft.com/office/powerpoint/2010/main" val="171740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2E7AF-93BF-4A96-A9EA-22DDF34F09E4}" type="slidenum">
              <a:rPr lang="en-US" smtClean="0"/>
              <a:t>7</a:t>
            </a:fld>
            <a:endParaRPr lang="en-US"/>
          </a:p>
        </p:txBody>
      </p:sp>
    </p:spTree>
    <p:extLst>
      <p:ext uri="{BB962C8B-B14F-4D97-AF65-F5344CB8AC3E}">
        <p14:creationId xmlns:p14="http://schemas.microsoft.com/office/powerpoint/2010/main" val="317335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2E7AF-93BF-4A96-A9EA-22DDF34F09E4}" type="slidenum">
              <a:rPr lang="en-US" smtClean="0"/>
              <a:t>13</a:t>
            </a:fld>
            <a:endParaRPr lang="en-US"/>
          </a:p>
        </p:txBody>
      </p:sp>
    </p:spTree>
    <p:extLst>
      <p:ext uri="{BB962C8B-B14F-4D97-AF65-F5344CB8AC3E}">
        <p14:creationId xmlns:p14="http://schemas.microsoft.com/office/powerpoint/2010/main" val="304539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2E7AF-93BF-4A96-A9EA-22DDF34F09E4}" type="slidenum">
              <a:rPr lang="en-US" smtClean="0"/>
              <a:t>17</a:t>
            </a:fld>
            <a:endParaRPr lang="en-US"/>
          </a:p>
        </p:txBody>
      </p:sp>
    </p:spTree>
    <p:extLst>
      <p:ext uri="{BB962C8B-B14F-4D97-AF65-F5344CB8AC3E}">
        <p14:creationId xmlns:p14="http://schemas.microsoft.com/office/powerpoint/2010/main" val="205464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2E7AF-93BF-4A96-A9EA-22DDF34F09E4}" type="slidenum">
              <a:rPr lang="en-US" smtClean="0"/>
              <a:t>20</a:t>
            </a:fld>
            <a:endParaRPr lang="en-US"/>
          </a:p>
        </p:txBody>
      </p:sp>
    </p:spTree>
    <p:extLst>
      <p:ext uri="{BB962C8B-B14F-4D97-AF65-F5344CB8AC3E}">
        <p14:creationId xmlns:p14="http://schemas.microsoft.com/office/powerpoint/2010/main" val="82472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286A-BA99-7C9C-EAE7-3D52246FF0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70C70F-61AB-B50B-291D-42F717B2E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DCBC22-DEB6-2337-FD98-7FA1D42D1447}"/>
              </a:ext>
            </a:extLst>
          </p:cNvPr>
          <p:cNvSpPr>
            <a:spLocks noGrp="1"/>
          </p:cNvSpPr>
          <p:nvPr>
            <p:ph type="dt" sz="half" idx="10"/>
          </p:nvPr>
        </p:nvSpPr>
        <p:spPr/>
        <p:txBody>
          <a:bodyPr/>
          <a:lstStyle/>
          <a:p>
            <a:fld id="{A13E91F3-B893-48C6-997D-14C7ED957B41}" type="datetimeFigureOut">
              <a:rPr lang="en-US" smtClean="0"/>
              <a:t>2/8/2025</a:t>
            </a:fld>
            <a:endParaRPr lang="en-US"/>
          </a:p>
        </p:txBody>
      </p:sp>
      <p:sp>
        <p:nvSpPr>
          <p:cNvPr id="5" name="Footer Placeholder 4">
            <a:extLst>
              <a:ext uri="{FF2B5EF4-FFF2-40B4-BE49-F238E27FC236}">
                <a16:creationId xmlns:a16="http://schemas.microsoft.com/office/drawing/2014/main" id="{51980D2A-47BF-A435-34DC-C24DB779F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434AE-83B5-B076-F6C8-D1BF922ADA3F}"/>
              </a:ext>
            </a:extLst>
          </p:cNvPr>
          <p:cNvSpPr>
            <a:spLocks noGrp="1"/>
          </p:cNvSpPr>
          <p:nvPr>
            <p:ph type="sldNum" sz="quarter" idx="12"/>
          </p:nvPr>
        </p:nvSpPr>
        <p:spPr/>
        <p:txBody>
          <a:bodyPr/>
          <a:lstStyle/>
          <a:p>
            <a:fld id="{F47F4B57-3805-4D2D-AB3F-4F1C5FFF6FE4}" type="slidenum">
              <a:rPr lang="en-US" smtClean="0"/>
              <a:t>‹#›</a:t>
            </a:fld>
            <a:endParaRPr lang="en-US"/>
          </a:p>
        </p:txBody>
      </p:sp>
    </p:spTree>
    <p:extLst>
      <p:ext uri="{BB962C8B-B14F-4D97-AF65-F5344CB8AC3E}">
        <p14:creationId xmlns:p14="http://schemas.microsoft.com/office/powerpoint/2010/main" val="26725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94C9-4562-7777-B8A0-50A9E9C0C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AA2BD7-690F-41B0-9C7E-6677577D8D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710BC-66C4-FA3C-221B-B593EC4D4E5F}"/>
              </a:ext>
            </a:extLst>
          </p:cNvPr>
          <p:cNvSpPr>
            <a:spLocks noGrp="1"/>
          </p:cNvSpPr>
          <p:nvPr>
            <p:ph type="dt" sz="half" idx="10"/>
          </p:nvPr>
        </p:nvSpPr>
        <p:spPr/>
        <p:txBody>
          <a:bodyPr/>
          <a:lstStyle/>
          <a:p>
            <a:fld id="{A13E91F3-B893-48C6-997D-14C7ED957B41}" type="datetimeFigureOut">
              <a:rPr lang="en-US" smtClean="0"/>
              <a:t>2/8/2025</a:t>
            </a:fld>
            <a:endParaRPr lang="en-US"/>
          </a:p>
        </p:txBody>
      </p:sp>
      <p:sp>
        <p:nvSpPr>
          <p:cNvPr id="5" name="Footer Placeholder 4">
            <a:extLst>
              <a:ext uri="{FF2B5EF4-FFF2-40B4-BE49-F238E27FC236}">
                <a16:creationId xmlns:a16="http://schemas.microsoft.com/office/drawing/2014/main" id="{4CFEDBCB-CDDD-31F2-676F-74C7FB2EA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B9ED7-67CD-433D-21CB-4BC90BE76A39}"/>
              </a:ext>
            </a:extLst>
          </p:cNvPr>
          <p:cNvSpPr>
            <a:spLocks noGrp="1"/>
          </p:cNvSpPr>
          <p:nvPr>
            <p:ph type="sldNum" sz="quarter" idx="12"/>
          </p:nvPr>
        </p:nvSpPr>
        <p:spPr/>
        <p:txBody>
          <a:bodyPr/>
          <a:lstStyle/>
          <a:p>
            <a:fld id="{F47F4B57-3805-4D2D-AB3F-4F1C5FFF6FE4}" type="slidenum">
              <a:rPr lang="en-US" smtClean="0"/>
              <a:t>‹#›</a:t>
            </a:fld>
            <a:endParaRPr lang="en-US"/>
          </a:p>
        </p:txBody>
      </p:sp>
    </p:spTree>
    <p:extLst>
      <p:ext uri="{BB962C8B-B14F-4D97-AF65-F5344CB8AC3E}">
        <p14:creationId xmlns:p14="http://schemas.microsoft.com/office/powerpoint/2010/main" val="197618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FAD7E2-F5E4-1FB8-1AED-B8DB735C96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FB6163-7148-0E66-2AEE-BAEB090644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F95AD-B247-D30A-0071-A8AE48AD5BE0}"/>
              </a:ext>
            </a:extLst>
          </p:cNvPr>
          <p:cNvSpPr>
            <a:spLocks noGrp="1"/>
          </p:cNvSpPr>
          <p:nvPr>
            <p:ph type="dt" sz="half" idx="10"/>
          </p:nvPr>
        </p:nvSpPr>
        <p:spPr/>
        <p:txBody>
          <a:bodyPr/>
          <a:lstStyle/>
          <a:p>
            <a:fld id="{A13E91F3-B893-48C6-997D-14C7ED957B41}" type="datetimeFigureOut">
              <a:rPr lang="en-US" smtClean="0"/>
              <a:t>2/8/2025</a:t>
            </a:fld>
            <a:endParaRPr lang="en-US"/>
          </a:p>
        </p:txBody>
      </p:sp>
      <p:sp>
        <p:nvSpPr>
          <p:cNvPr id="5" name="Footer Placeholder 4">
            <a:extLst>
              <a:ext uri="{FF2B5EF4-FFF2-40B4-BE49-F238E27FC236}">
                <a16:creationId xmlns:a16="http://schemas.microsoft.com/office/drawing/2014/main" id="{162946FA-F4AB-D86E-F5D5-49590DD0C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A630B-9D77-4ED7-C281-551DA262E374}"/>
              </a:ext>
            </a:extLst>
          </p:cNvPr>
          <p:cNvSpPr>
            <a:spLocks noGrp="1"/>
          </p:cNvSpPr>
          <p:nvPr>
            <p:ph type="sldNum" sz="quarter" idx="12"/>
          </p:nvPr>
        </p:nvSpPr>
        <p:spPr/>
        <p:txBody>
          <a:bodyPr/>
          <a:lstStyle/>
          <a:p>
            <a:fld id="{F47F4B57-3805-4D2D-AB3F-4F1C5FFF6FE4}" type="slidenum">
              <a:rPr lang="en-US" smtClean="0"/>
              <a:t>‹#›</a:t>
            </a:fld>
            <a:endParaRPr lang="en-US"/>
          </a:p>
        </p:txBody>
      </p:sp>
    </p:spTree>
    <p:extLst>
      <p:ext uri="{BB962C8B-B14F-4D97-AF65-F5344CB8AC3E}">
        <p14:creationId xmlns:p14="http://schemas.microsoft.com/office/powerpoint/2010/main" val="423958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CE6D-4AA9-4296-A7BF-4247C4307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78D6E-8542-3B69-78A7-92684C38B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8D850-3CFD-756D-BB5C-B5FB24DD74C8}"/>
              </a:ext>
            </a:extLst>
          </p:cNvPr>
          <p:cNvSpPr>
            <a:spLocks noGrp="1"/>
          </p:cNvSpPr>
          <p:nvPr>
            <p:ph type="dt" sz="half" idx="10"/>
          </p:nvPr>
        </p:nvSpPr>
        <p:spPr/>
        <p:txBody>
          <a:bodyPr/>
          <a:lstStyle/>
          <a:p>
            <a:fld id="{A13E91F3-B893-48C6-997D-14C7ED957B41}" type="datetimeFigureOut">
              <a:rPr lang="en-US" smtClean="0"/>
              <a:t>2/8/2025</a:t>
            </a:fld>
            <a:endParaRPr lang="en-US"/>
          </a:p>
        </p:txBody>
      </p:sp>
      <p:sp>
        <p:nvSpPr>
          <p:cNvPr id="5" name="Footer Placeholder 4">
            <a:extLst>
              <a:ext uri="{FF2B5EF4-FFF2-40B4-BE49-F238E27FC236}">
                <a16:creationId xmlns:a16="http://schemas.microsoft.com/office/drawing/2014/main" id="{7FFEB88C-305A-C9DB-BB02-5BA01B44C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95CD9-8387-7856-98B4-59F2EE356F26}"/>
              </a:ext>
            </a:extLst>
          </p:cNvPr>
          <p:cNvSpPr>
            <a:spLocks noGrp="1"/>
          </p:cNvSpPr>
          <p:nvPr>
            <p:ph type="sldNum" sz="quarter" idx="12"/>
          </p:nvPr>
        </p:nvSpPr>
        <p:spPr/>
        <p:txBody>
          <a:bodyPr/>
          <a:lstStyle/>
          <a:p>
            <a:fld id="{F47F4B57-3805-4D2D-AB3F-4F1C5FFF6FE4}" type="slidenum">
              <a:rPr lang="en-US" smtClean="0"/>
              <a:t>‹#›</a:t>
            </a:fld>
            <a:endParaRPr lang="en-US"/>
          </a:p>
        </p:txBody>
      </p:sp>
    </p:spTree>
    <p:extLst>
      <p:ext uri="{BB962C8B-B14F-4D97-AF65-F5344CB8AC3E}">
        <p14:creationId xmlns:p14="http://schemas.microsoft.com/office/powerpoint/2010/main" val="351802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0B071-5A9D-CB41-C47A-5CCA50F3E8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B69DD-6389-E23E-0F2F-8BD78BF77C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743D50-1A67-D123-12A0-FC9998855BE8}"/>
              </a:ext>
            </a:extLst>
          </p:cNvPr>
          <p:cNvSpPr>
            <a:spLocks noGrp="1"/>
          </p:cNvSpPr>
          <p:nvPr>
            <p:ph type="dt" sz="half" idx="10"/>
          </p:nvPr>
        </p:nvSpPr>
        <p:spPr/>
        <p:txBody>
          <a:bodyPr/>
          <a:lstStyle/>
          <a:p>
            <a:fld id="{A13E91F3-B893-48C6-997D-14C7ED957B41}" type="datetimeFigureOut">
              <a:rPr lang="en-US" smtClean="0"/>
              <a:t>2/8/2025</a:t>
            </a:fld>
            <a:endParaRPr lang="en-US"/>
          </a:p>
        </p:txBody>
      </p:sp>
      <p:sp>
        <p:nvSpPr>
          <p:cNvPr id="5" name="Footer Placeholder 4">
            <a:extLst>
              <a:ext uri="{FF2B5EF4-FFF2-40B4-BE49-F238E27FC236}">
                <a16:creationId xmlns:a16="http://schemas.microsoft.com/office/drawing/2014/main" id="{A62B08C7-1B38-6E5C-3577-87ADDA207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11AB9-42D8-DD88-A6BE-F4477BD6B1B6}"/>
              </a:ext>
            </a:extLst>
          </p:cNvPr>
          <p:cNvSpPr>
            <a:spLocks noGrp="1"/>
          </p:cNvSpPr>
          <p:nvPr>
            <p:ph type="sldNum" sz="quarter" idx="12"/>
          </p:nvPr>
        </p:nvSpPr>
        <p:spPr/>
        <p:txBody>
          <a:bodyPr/>
          <a:lstStyle/>
          <a:p>
            <a:fld id="{F47F4B57-3805-4D2D-AB3F-4F1C5FFF6FE4}" type="slidenum">
              <a:rPr lang="en-US" smtClean="0"/>
              <a:t>‹#›</a:t>
            </a:fld>
            <a:endParaRPr lang="en-US"/>
          </a:p>
        </p:txBody>
      </p:sp>
    </p:spTree>
    <p:extLst>
      <p:ext uri="{BB962C8B-B14F-4D97-AF65-F5344CB8AC3E}">
        <p14:creationId xmlns:p14="http://schemas.microsoft.com/office/powerpoint/2010/main" val="263237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FE77-29DD-6B13-1A3C-9C8A58E42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9C154-0833-9BEB-8DDC-BD16F96DC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F68B7B-2397-17A5-FFEB-DFDCBED558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03549F-EED2-9043-1E98-E85438852CD1}"/>
              </a:ext>
            </a:extLst>
          </p:cNvPr>
          <p:cNvSpPr>
            <a:spLocks noGrp="1"/>
          </p:cNvSpPr>
          <p:nvPr>
            <p:ph type="dt" sz="half" idx="10"/>
          </p:nvPr>
        </p:nvSpPr>
        <p:spPr/>
        <p:txBody>
          <a:bodyPr/>
          <a:lstStyle/>
          <a:p>
            <a:fld id="{A13E91F3-B893-48C6-997D-14C7ED957B41}" type="datetimeFigureOut">
              <a:rPr lang="en-US" smtClean="0"/>
              <a:t>2/8/2025</a:t>
            </a:fld>
            <a:endParaRPr lang="en-US"/>
          </a:p>
        </p:txBody>
      </p:sp>
      <p:sp>
        <p:nvSpPr>
          <p:cNvPr id="6" name="Footer Placeholder 5">
            <a:extLst>
              <a:ext uri="{FF2B5EF4-FFF2-40B4-BE49-F238E27FC236}">
                <a16:creationId xmlns:a16="http://schemas.microsoft.com/office/drawing/2014/main" id="{42209D9F-76FD-1329-F91F-76BA66AFCA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BDD50-8A2F-9FDD-2970-0D897EE00116}"/>
              </a:ext>
            </a:extLst>
          </p:cNvPr>
          <p:cNvSpPr>
            <a:spLocks noGrp="1"/>
          </p:cNvSpPr>
          <p:nvPr>
            <p:ph type="sldNum" sz="quarter" idx="12"/>
          </p:nvPr>
        </p:nvSpPr>
        <p:spPr/>
        <p:txBody>
          <a:bodyPr/>
          <a:lstStyle/>
          <a:p>
            <a:fld id="{F47F4B57-3805-4D2D-AB3F-4F1C5FFF6FE4}" type="slidenum">
              <a:rPr lang="en-US" smtClean="0"/>
              <a:t>‹#›</a:t>
            </a:fld>
            <a:endParaRPr lang="en-US"/>
          </a:p>
        </p:txBody>
      </p:sp>
    </p:spTree>
    <p:extLst>
      <p:ext uri="{BB962C8B-B14F-4D97-AF65-F5344CB8AC3E}">
        <p14:creationId xmlns:p14="http://schemas.microsoft.com/office/powerpoint/2010/main" val="279230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C4C7-9D82-1D9E-6413-FA087E6525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49C9B8-2F05-928E-A367-90A59A3DEC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79B240-61F9-E3E2-44B5-4452D83D0C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B4E440-B5F3-CB68-284C-BF2BA5260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79DB99-91B1-DE10-65FE-E0F7E0FF63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4766CD-6312-8969-026A-6E6E2D062201}"/>
              </a:ext>
            </a:extLst>
          </p:cNvPr>
          <p:cNvSpPr>
            <a:spLocks noGrp="1"/>
          </p:cNvSpPr>
          <p:nvPr>
            <p:ph type="dt" sz="half" idx="10"/>
          </p:nvPr>
        </p:nvSpPr>
        <p:spPr/>
        <p:txBody>
          <a:bodyPr/>
          <a:lstStyle/>
          <a:p>
            <a:fld id="{A13E91F3-B893-48C6-997D-14C7ED957B41}" type="datetimeFigureOut">
              <a:rPr lang="en-US" smtClean="0"/>
              <a:t>2/8/2025</a:t>
            </a:fld>
            <a:endParaRPr lang="en-US"/>
          </a:p>
        </p:txBody>
      </p:sp>
      <p:sp>
        <p:nvSpPr>
          <p:cNvPr id="8" name="Footer Placeholder 7">
            <a:extLst>
              <a:ext uri="{FF2B5EF4-FFF2-40B4-BE49-F238E27FC236}">
                <a16:creationId xmlns:a16="http://schemas.microsoft.com/office/drawing/2014/main" id="{1143A37F-9D33-49CE-ACAC-F4588CA28F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56DC6D-B48B-73B3-BCEE-F74B5A15D7FB}"/>
              </a:ext>
            </a:extLst>
          </p:cNvPr>
          <p:cNvSpPr>
            <a:spLocks noGrp="1"/>
          </p:cNvSpPr>
          <p:nvPr>
            <p:ph type="sldNum" sz="quarter" idx="12"/>
          </p:nvPr>
        </p:nvSpPr>
        <p:spPr/>
        <p:txBody>
          <a:bodyPr/>
          <a:lstStyle/>
          <a:p>
            <a:fld id="{F47F4B57-3805-4D2D-AB3F-4F1C5FFF6FE4}" type="slidenum">
              <a:rPr lang="en-US" smtClean="0"/>
              <a:t>‹#›</a:t>
            </a:fld>
            <a:endParaRPr lang="en-US"/>
          </a:p>
        </p:txBody>
      </p:sp>
    </p:spTree>
    <p:extLst>
      <p:ext uri="{BB962C8B-B14F-4D97-AF65-F5344CB8AC3E}">
        <p14:creationId xmlns:p14="http://schemas.microsoft.com/office/powerpoint/2010/main" val="347739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C801-0E7B-D20F-4A00-B788FCB7AD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0F8C69-5168-66A9-95C5-BF14EC091C5D}"/>
              </a:ext>
            </a:extLst>
          </p:cNvPr>
          <p:cNvSpPr>
            <a:spLocks noGrp="1"/>
          </p:cNvSpPr>
          <p:nvPr>
            <p:ph type="dt" sz="half" idx="10"/>
          </p:nvPr>
        </p:nvSpPr>
        <p:spPr/>
        <p:txBody>
          <a:bodyPr/>
          <a:lstStyle/>
          <a:p>
            <a:fld id="{A13E91F3-B893-48C6-997D-14C7ED957B41}" type="datetimeFigureOut">
              <a:rPr lang="en-US" smtClean="0"/>
              <a:t>2/8/2025</a:t>
            </a:fld>
            <a:endParaRPr lang="en-US"/>
          </a:p>
        </p:txBody>
      </p:sp>
      <p:sp>
        <p:nvSpPr>
          <p:cNvPr id="4" name="Footer Placeholder 3">
            <a:extLst>
              <a:ext uri="{FF2B5EF4-FFF2-40B4-BE49-F238E27FC236}">
                <a16:creationId xmlns:a16="http://schemas.microsoft.com/office/drawing/2014/main" id="{C61E30E9-BE7F-6C67-47B7-3BF247878B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072587-173A-3C0E-02CE-AE4C95BD890C}"/>
              </a:ext>
            </a:extLst>
          </p:cNvPr>
          <p:cNvSpPr>
            <a:spLocks noGrp="1"/>
          </p:cNvSpPr>
          <p:nvPr>
            <p:ph type="sldNum" sz="quarter" idx="12"/>
          </p:nvPr>
        </p:nvSpPr>
        <p:spPr/>
        <p:txBody>
          <a:bodyPr/>
          <a:lstStyle/>
          <a:p>
            <a:fld id="{F47F4B57-3805-4D2D-AB3F-4F1C5FFF6FE4}" type="slidenum">
              <a:rPr lang="en-US" smtClean="0"/>
              <a:t>‹#›</a:t>
            </a:fld>
            <a:endParaRPr lang="en-US"/>
          </a:p>
        </p:txBody>
      </p:sp>
    </p:spTree>
    <p:extLst>
      <p:ext uri="{BB962C8B-B14F-4D97-AF65-F5344CB8AC3E}">
        <p14:creationId xmlns:p14="http://schemas.microsoft.com/office/powerpoint/2010/main" val="233285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A4601-2EC6-C8E5-9FA6-0B875DB960CD}"/>
              </a:ext>
            </a:extLst>
          </p:cNvPr>
          <p:cNvSpPr>
            <a:spLocks noGrp="1"/>
          </p:cNvSpPr>
          <p:nvPr>
            <p:ph type="dt" sz="half" idx="10"/>
          </p:nvPr>
        </p:nvSpPr>
        <p:spPr/>
        <p:txBody>
          <a:bodyPr/>
          <a:lstStyle/>
          <a:p>
            <a:fld id="{A13E91F3-B893-48C6-997D-14C7ED957B41}" type="datetimeFigureOut">
              <a:rPr lang="en-US" smtClean="0"/>
              <a:t>2/8/2025</a:t>
            </a:fld>
            <a:endParaRPr lang="en-US"/>
          </a:p>
        </p:txBody>
      </p:sp>
      <p:sp>
        <p:nvSpPr>
          <p:cNvPr id="3" name="Footer Placeholder 2">
            <a:extLst>
              <a:ext uri="{FF2B5EF4-FFF2-40B4-BE49-F238E27FC236}">
                <a16:creationId xmlns:a16="http://schemas.microsoft.com/office/drawing/2014/main" id="{900EC8EC-EA40-E1CE-DD74-A8BCE92715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9E6DBE-F3E1-D7EE-DDCE-972A2DF06EE4}"/>
              </a:ext>
            </a:extLst>
          </p:cNvPr>
          <p:cNvSpPr>
            <a:spLocks noGrp="1"/>
          </p:cNvSpPr>
          <p:nvPr>
            <p:ph type="sldNum" sz="quarter" idx="12"/>
          </p:nvPr>
        </p:nvSpPr>
        <p:spPr/>
        <p:txBody>
          <a:bodyPr/>
          <a:lstStyle/>
          <a:p>
            <a:fld id="{F47F4B57-3805-4D2D-AB3F-4F1C5FFF6FE4}" type="slidenum">
              <a:rPr lang="en-US" smtClean="0"/>
              <a:t>‹#›</a:t>
            </a:fld>
            <a:endParaRPr lang="en-US"/>
          </a:p>
        </p:txBody>
      </p:sp>
    </p:spTree>
    <p:extLst>
      <p:ext uri="{BB962C8B-B14F-4D97-AF65-F5344CB8AC3E}">
        <p14:creationId xmlns:p14="http://schemas.microsoft.com/office/powerpoint/2010/main" val="87669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AFFA-4FF2-9D5C-F01B-80C57408F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E1B783-42A6-600D-2070-21DEB91CB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AC902C-E415-BC49-1CA6-345F04B14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DDFC6-EA18-C8DF-0438-FCBC4669A608}"/>
              </a:ext>
            </a:extLst>
          </p:cNvPr>
          <p:cNvSpPr>
            <a:spLocks noGrp="1"/>
          </p:cNvSpPr>
          <p:nvPr>
            <p:ph type="dt" sz="half" idx="10"/>
          </p:nvPr>
        </p:nvSpPr>
        <p:spPr/>
        <p:txBody>
          <a:bodyPr/>
          <a:lstStyle/>
          <a:p>
            <a:fld id="{A13E91F3-B893-48C6-997D-14C7ED957B41}" type="datetimeFigureOut">
              <a:rPr lang="en-US" smtClean="0"/>
              <a:t>2/8/2025</a:t>
            </a:fld>
            <a:endParaRPr lang="en-US"/>
          </a:p>
        </p:txBody>
      </p:sp>
      <p:sp>
        <p:nvSpPr>
          <p:cNvPr id="6" name="Footer Placeholder 5">
            <a:extLst>
              <a:ext uri="{FF2B5EF4-FFF2-40B4-BE49-F238E27FC236}">
                <a16:creationId xmlns:a16="http://schemas.microsoft.com/office/drawing/2014/main" id="{D0027092-C041-C425-CAC0-2BB620AB4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5E0BD-C0F6-AF72-6A7B-86612AE47D2C}"/>
              </a:ext>
            </a:extLst>
          </p:cNvPr>
          <p:cNvSpPr>
            <a:spLocks noGrp="1"/>
          </p:cNvSpPr>
          <p:nvPr>
            <p:ph type="sldNum" sz="quarter" idx="12"/>
          </p:nvPr>
        </p:nvSpPr>
        <p:spPr/>
        <p:txBody>
          <a:bodyPr/>
          <a:lstStyle/>
          <a:p>
            <a:fld id="{F47F4B57-3805-4D2D-AB3F-4F1C5FFF6FE4}" type="slidenum">
              <a:rPr lang="en-US" smtClean="0"/>
              <a:t>‹#›</a:t>
            </a:fld>
            <a:endParaRPr lang="en-US"/>
          </a:p>
        </p:txBody>
      </p:sp>
    </p:spTree>
    <p:extLst>
      <p:ext uri="{BB962C8B-B14F-4D97-AF65-F5344CB8AC3E}">
        <p14:creationId xmlns:p14="http://schemas.microsoft.com/office/powerpoint/2010/main" val="227232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AA56-EA82-0645-543C-56920EC72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111235-91AF-FB95-0414-587CBA9DD0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46F979-9F94-223A-19DF-AB3E21B69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78F2C-46D8-EB1D-91B1-0AF90090D5BC}"/>
              </a:ext>
            </a:extLst>
          </p:cNvPr>
          <p:cNvSpPr>
            <a:spLocks noGrp="1"/>
          </p:cNvSpPr>
          <p:nvPr>
            <p:ph type="dt" sz="half" idx="10"/>
          </p:nvPr>
        </p:nvSpPr>
        <p:spPr/>
        <p:txBody>
          <a:bodyPr/>
          <a:lstStyle/>
          <a:p>
            <a:fld id="{A13E91F3-B893-48C6-997D-14C7ED957B41}" type="datetimeFigureOut">
              <a:rPr lang="en-US" smtClean="0"/>
              <a:t>2/8/2025</a:t>
            </a:fld>
            <a:endParaRPr lang="en-US"/>
          </a:p>
        </p:txBody>
      </p:sp>
      <p:sp>
        <p:nvSpPr>
          <p:cNvPr id="6" name="Footer Placeholder 5">
            <a:extLst>
              <a:ext uri="{FF2B5EF4-FFF2-40B4-BE49-F238E27FC236}">
                <a16:creationId xmlns:a16="http://schemas.microsoft.com/office/drawing/2014/main" id="{08CA5066-404B-B4A3-DFA7-CBA9CA933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30E13-989D-4928-F5CD-3CD09545F6D2}"/>
              </a:ext>
            </a:extLst>
          </p:cNvPr>
          <p:cNvSpPr>
            <a:spLocks noGrp="1"/>
          </p:cNvSpPr>
          <p:nvPr>
            <p:ph type="sldNum" sz="quarter" idx="12"/>
          </p:nvPr>
        </p:nvSpPr>
        <p:spPr/>
        <p:txBody>
          <a:bodyPr/>
          <a:lstStyle/>
          <a:p>
            <a:fld id="{F47F4B57-3805-4D2D-AB3F-4F1C5FFF6FE4}" type="slidenum">
              <a:rPr lang="en-US" smtClean="0"/>
              <a:t>‹#›</a:t>
            </a:fld>
            <a:endParaRPr lang="en-US"/>
          </a:p>
        </p:txBody>
      </p:sp>
    </p:spTree>
    <p:extLst>
      <p:ext uri="{BB962C8B-B14F-4D97-AF65-F5344CB8AC3E}">
        <p14:creationId xmlns:p14="http://schemas.microsoft.com/office/powerpoint/2010/main" val="115550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537C3-49A4-9C46-A621-B79E06028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D66DB3-CFE2-FE21-8584-FA8E6EE63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51F35-926C-13A3-1237-F678769990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3E91F3-B893-48C6-997D-14C7ED957B41}" type="datetimeFigureOut">
              <a:rPr lang="en-US" smtClean="0"/>
              <a:t>2/8/2025</a:t>
            </a:fld>
            <a:endParaRPr lang="en-US"/>
          </a:p>
        </p:txBody>
      </p:sp>
      <p:sp>
        <p:nvSpPr>
          <p:cNvPr id="5" name="Footer Placeholder 4">
            <a:extLst>
              <a:ext uri="{FF2B5EF4-FFF2-40B4-BE49-F238E27FC236}">
                <a16:creationId xmlns:a16="http://schemas.microsoft.com/office/drawing/2014/main" id="{4AC3BAB7-AAC1-4927-3ED6-9DADACE289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1352ABA-91FA-FF85-3884-71A7E1F9E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7F4B57-3805-4D2D-AB3F-4F1C5FFF6FE4}" type="slidenum">
              <a:rPr lang="en-US" smtClean="0"/>
              <a:t>‹#›</a:t>
            </a:fld>
            <a:endParaRPr lang="en-US"/>
          </a:p>
        </p:txBody>
      </p:sp>
    </p:spTree>
    <p:extLst>
      <p:ext uri="{BB962C8B-B14F-4D97-AF65-F5344CB8AC3E}">
        <p14:creationId xmlns:p14="http://schemas.microsoft.com/office/powerpoint/2010/main" val="3483152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C55F0BA-7D8B-4753-AB68-D54E59A24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20641-C115-7F00-67A1-BF304914CB53}"/>
              </a:ext>
            </a:extLst>
          </p:cNvPr>
          <p:cNvSpPr>
            <a:spLocks noGrp="1"/>
          </p:cNvSpPr>
          <p:nvPr>
            <p:ph type="ctrTitle"/>
          </p:nvPr>
        </p:nvSpPr>
        <p:spPr>
          <a:xfrm>
            <a:off x="860524" y="4081486"/>
            <a:ext cx="10464734" cy="1314159"/>
          </a:xfrm>
          <a:noFill/>
        </p:spPr>
        <p:txBody>
          <a:bodyPr>
            <a:normAutofit/>
          </a:bodyPr>
          <a:lstStyle/>
          <a:p>
            <a:r>
              <a:rPr lang="en-US" sz="4400"/>
              <a:t>Writing Effective Debatable Thesis Statements</a:t>
            </a:r>
            <a:endParaRPr lang="en-US" sz="4400" dirty="0"/>
          </a:p>
        </p:txBody>
      </p:sp>
      <p:sp>
        <p:nvSpPr>
          <p:cNvPr id="3" name="Subtitle 2">
            <a:extLst>
              <a:ext uri="{FF2B5EF4-FFF2-40B4-BE49-F238E27FC236}">
                <a16:creationId xmlns:a16="http://schemas.microsoft.com/office/drawing/2014/main" id="{3AB16859-8B71-3168-BADD-7AF9378EEA0E}"/>
              </a:ext>
            </a:extLst>
          </p:cNvPr>
          <p:cNvSpPr>
            <a:spLocks noGrp="1"/>
          </p:cNvSpPr>
          <p:nvPr>
            <p:ph type="subTitle" idx="1"/>
          </p:nvPr>
        </p:nvSpPr>
        <p:spPr>
          <a:xfrm>
            <a:off x="836681" y="5567363"/>
            <a:ext cx="10512421" cy="557187"/>
          </a:xfrm>
          <a:noFill/>
        </p:spPr>
        <p:txBody>
          <a:bodyPr>
            <a:noAutofit/>
          </a:bodyPr>
          <a:lstStyle/>
          <a:p>
            <a:r>
              <a:rPr lang="en-US" sz="2000" dirty="0"/>
              <a:t>A Tutorial </a:t>
            </a:r>
          </a:p>
          <a:p>
            <a:r>
              <a:rPr lang="en-US" sz="2000" dirty="0"/>
              <a:t>By</a:t>
            </a:r>
          </a:p>
          <a:p>
            <a:r>
              <a:rPr lang="en-US" sz="2000" dirty="0"/>
              <a:t>Dr. Papia Bawa, Ph.D.</a:t>
            </a:r>
          </a:p>
        </p:txBody>
      </p:sp>
      <p:pic>
        <p:nvPicPr>
          <p:cNvPr id="4" name="Picture 3">
            <a:extLst>
              <a:ext uri="{FF2B5EF4-FFF2-40B4-BE49-F238E27FC236}">
                <a16:creationId xmlns:a16="http://schemas.microsoft.com/office/drawing/2014/main" id="{4075D8F3-B614-DE1C-1860-A8C4FCDA0593}"/>
              </a:ext>
            </a:extLst>
          </p:cNvPr>
          <p:cNvPicPr>
            <a:picLocks noChangeAspect="1"/>
          </p:cNvPicPr>
          <p:nvPr/>
        </p:nvPicPr>
        <p:blipFill>
          <a:blip r:embed="rId3"/>
          <a:srcRect b="1958"/>
          <a:stretch/>
        </p:blipFill>
        <p:spPr>
          <a:xfrm>
            <a:off x="2733778" y="166651"/>
            <a:ext cx="6777732" cy="3733675"/>
          </a:xfrm>
          <a:prstGeom prst="rect">
            <a:avLst/>
          </a:prstGeom>
          <a:effectLst/>
        </p:spPr>
      </p:pic>
    </p:spTree>
    <p:custDataLst>
      <p:tags r:id="rId1"/>
    </p:custDataLst>
    <p:extLst>
      <p:ext uri="{BB962C8B-B14F-4D97-AF65-F5344CB8AC3E}">
        <p14:creationId xmlns:p14="http://schemas.microsoft.com/office/powerpoint/2010/main" val="353195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20827-CB77-FD53-F13C-B848B8E5186E}"/>
              </a:ext>
            </a:extLst>
          </p:cNvPr>
          <p:cNvSpPr>
            <a:spLocks noGrp="1"/>
          </p:cNvSpPr>
          <p:nvPr>
            <p:ph type="title"/>
          </p:nvPr>
        </p:nvSpPr>
        <p:spPr>
          <a:xfrm>
            <a:off x="572493" y="238539"/>
            <a:ext cx="11018520" cy="1434415"/>
          </a:xfrm>
        </p:spPr>
        <p:txBody>
          <a:bodyPr anchor="b">
            <a:normAutofit/>
          </a:bodyPr>
          <a:lstStyle/>
          <a:p>
            <a:r>
              <a:rPr lang="en-US" sz="4600"/>
              <a:t>Three Tips for Refining Your Thesis</a:t>
            </a:r>
            <a:br>
              <a:rPr lang="en-US" sz="4600"/>
            </a:br>
            <a:endParaRPr lang="en-US" sz="46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3EDBFD-803B-EBC7-6008-972BA7EE1D08}"/>
              </a:ext>
            </a:extLst>
          </p:cNvPr>
          <p:cNvSpPr>
            <a:spLocks noGrp="1"/>
          </p:cNvSpPr>
          <p:nvPr>
            <p:ph idx="1"/>
          </p:nvPr>
        </p:nvSpPr>
        <p:spPr>
          <a:xfrm>
            <a:off x="572493" y="2071316"/>
            <a:ext cx="6713552" cy="4119172"/>
          </a:xfrm>
        </p:spPr>
        <p:txBody>
          <a:bodyPr anchor="t">
            <a:normAutofit/>
          </a:bodyPr>
          <a:lstStyle/>
          <a:p>
            <a:pPr marL="0" indent="0">
              <a:buNone/>
            </a:pPr>
            <a:r>
              <a:rPr lang="en-US" sz="2200" dirty="0"/>
              <a:t>Avoid absolutes: Phrases like "always" or "never" make it harder to defend your thesis.</a:t>
            </a:r>
          </a:p>
          <a:p>
            <a:pPr marL="0" indent="0">
              <a:buNone/>
            </a:pPr>
            <a:r>
              <a:rPr lang="en-US" sz="2200" dirty="0"/>
              <a:t>Limit the scope: Narrow your thesis to something manageable in the space you have to write.</a:t>
            </a:r>
          </a:p>
          <a:p>
            <a:pPr marL="0" indent="0">
              <a:buNone/>
            </a:pPr>
            <a:r>
              <a:rPr lang="en-US" sz="2200" dirty="0"/>
              <a:t>Consider counterarguments: A good thesis anticipates objections or opposing views and sets up a debate.</a:t>
            </a:r>
          </a:p>
          <a:p>
            <a:endParaRPr lang="en-US" sz="2200" dirty="0"/>
          </a:p>
        </p:txBody>
      </p:sp>
      <p:pic>
        <p:nvPicPr>
          <p:cNvPr id="4" name="Picture 3" descr="A yellow and black sign with a megaphone and text&#10;&#10;Description automatically generated">
            <a:extLst>
              <a:ext uri="{FF2B5EF4-FFF2-40B4-BE49-F238E27FC236}">
                <a16:creationId xmlns:a16="http://schemas.microsoft.com/office/drawing/2014/main" id="{6D22DEFF-46BC-E2BF-0EEF-F3892791A818}"/>
              </a:ext>
            </a:extLst>
          </p:cNvPr>
          <p:cNvPicPr>
            <a:picLocks noChangeAspect="1"/>
          </p:cNvPicPr>
          <p:nvPr/>
        </p:nvPicPr>
        <p:blipFill>
          <a:blip r:embed="rId3"/>
          <a:srcRect l="23688" r="26198"/>
          <a:stretch/>
        </p:blipFill>
        <p:spPr>
          <a:xfrm>
            <a:off x="7675658" y="2093976"/>
            <a:ext cx="3941064" cy="4096512"/>
          </a:xfrm>
          <a:prstGeom prst="rect">
            <a:avLst/>
          </a:prstGeom>
        </p:spPr>
      </p:pic>
    </p:spTree>
    <p:custDataLst>
      <p:tags r:id="rId1"/>
    </p:custDataLst>
    <p:extLst>
      <p:ext uri="{BB962C8B-B14F-4D97-AF65-F5344CB8AC3E}">
        <p14:creationId xmlns:p14="http://schemas.microsoft.com/office/powerpoint/2010/main" val="422489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E55F41-D5D1-5867-39A4-C86D2395D952}"/>
              </a:ext>
            </a:extLst>
          </p:cNvPr>
          <p:cNvSpPr>
            <a:spLocks noGrp="1"/>
          </p:cNvSpPr>
          <p:nvPr>
            <p:ph type="title"/>
          </p:nvPr>
        </p:nvSpPr>
        <p:spPr>
          <a:xfrm>
            <a:off x="793662" y="386930"/>
            <a:ext cx="10066122" cy="1298448"/>
          </a:xfrm>
        </p:spPr>
        <p:txBody>
          <a:bodyPr anchor="b">
            <a:normAutofit/>
          </a:bodyPr>
          <a:lstStyle/>
          <a:p>
            <a:r>
              <a:rPr lang="en-US" sz="4800"/>
              <a:t>Practice</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220AF9-3DFD-048D-6A71-CF602C86CBB6}"/>
              </a:ext>
            </a:extLst>
          </p:cNvPr>
          <p:cNvSpPr>
            <a:spLocks noGrp="1"/>
          </p:cNvSpPr>
          <p:nvPr>
            <p:ph idx="1"/>
          </p:nvPr>
        </p:nvSpPr>
        <p:spPr>
          <a:xfrm>
            <a:off x="793661" y="2599509"/>
            <a:ext cx="4530898" cy="3639450"/>
          </a:xfrm>
        </p:spPr>
        <p:txBody>
          <a:bodyPr anchor="ctr">
            <a:normAutofit/>
          </a:bodyPr>
          <a:lstStyle/>
          <a:p>
            <a:r>
              <a:rPr lang="en-US" sz="2000"/>
              <a:t>Decide if these sentences are effective or ineffective.</a:t>
            </a:r>
          </a:p>
          <a:p>
            <a:r>
              <a:rPr lang="en-US" sz="2000"/>
              <a:t>Pick one reason why from the list of key characteristics.</a:t>
            </a:r>
          </a:p>
        </p:txBody>
      </p:sp>
      <p:pic>
        <p:nvPicPr>
          <p:cNvPr id="4" name="Picture 3" descr="A cork board with colorful notes and push pins&#10;&#10;Description automatically generated">
            <a:extLst>
              <a:ext uri="{FF2B5EF4-FFF2-40B4-BE49-F238E27FC236}">
                <a16:creationId xmlns:a16="http://schemas.microsoft.com/office/drawing/2014/main" id="{9579D1FE-6020-8286-416B-6D285C82E6B6}"/>
              </a:ext>
            </a:extLst>
          </p:cNvPr>
          <p:cNvPicPr>
            <a:picLocks noChangeAspect="1"/>
          </p:cNvPicPr>
          <p:nvPr/>
        </p:nvPicPr>
        <p:blipFill>
          <a:blip r:embed="rId3"/>
          <a:stretch>
            <a:fillRect/>
          </a:stretch>
        </p:blipFill>
        <p:spPr>
          <a:xfrm>
            <a:off x="5911532" y="2627739"/>
            <a:ext cx="5150277" cy="3427275"/>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42851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F7F7A-AA36-3715-286C-8B85DA2DB2B6}"/>
              </a:ext>
            </a:extLst>
          </p:cNvPr>
          <p:cNvSpPr>
            <a:spLocks noGrp="1"/>
          </p:cNvSpPr>
          <p:nvPr>
            <p:ph idx="1"/>
          </p:nvPr>
        </p:nvSpPr>
        <p:spPr>
          <a:xfrm>
            <a:off x="838200" y="329784"/>
            <a:ext cx="10515600" cy="6415790"/>
          </a:xfrm>
        </p:spPr>
        <p:txBody>
          <a:bodyPr>
            <a:normAutofit lnSpcReduction="10000"/>
          </a:bodyPr>
          <a:lstStyle/>
          <a:p>
            <a:r>
              <a:rPr lang="en-US" dirty="0"/>
              <a:t>"Technology is destroying real human interaction.”</a:t>
            </a:r>
          </a:p>
          <a:p>
            <a:pPr marL="0" indent="0">
              <a:buNone/>
            </a:pPr>
            <a:r>
              <a:rPr lang="en-US" dirty="0">
                <a:solidFill>
                  <a:srgbClr val="FF0000"/>
                </a:solidFill>
              </a:rPr>
              <a:t>Hyperbolic/exaggerated, not a balanced debate</a:t>
            </a:r>
          </a:p>
          <a:p>
            <a:r>
              <a:rPr lang="en-US" dirty="0"/>
              <a:t>"Education is important for society.”</a:t>
            </a:r>
          </a:p>
          <a:p>
            <a:pPr marL="0" indent="0">
              <a:buNone/>
            </a:pPr>
            <a:r>
              <a:rPr lang="en-US" dirty="0">
                <a:solidFill>
                  <a:srgbClr val="FF0000"/>
                </a:solidFill>
              </a:rPr>
              <a:t>Too broad, statement of fact</a:t>
            </a:r>
          </a:p>
          <a:p>
            <a:r>
              <a:rPr lang="en-US" dirty="0"/>
              <a:t>"Social media affects communication.”</a:t>
            </a:r>
          </a:p>
          <a:p>
            <a:pPr marL="0" indent="0">
              <a:buNone/>
            </a:pPr>
            <a:r>
              <a:rPr lang="en-US" dirty="0">
                <a:solidFill>
                  <a:srgbClr val="FF0000"/>
                </a:solidFill>
              </a:rPr>
              <a:t>Vague, lacks specificity, lacks clear stance</a:t>
            </a:r>
          </a:p>
          <a:p>
            <a:r>
              <a:rPr lang="en-US" dirty="0"/>
              <a:t>"The rise of remote work will lead to a significant shift in urban planning, as fewer people will need to live in cities to access jobs.”</a:t>
            </a:r>
          </a:p>
          <a:p>
            <a:pPr marL="0" indent="0">
              <a:buNone/>
            </a:pPr>
            <a:r>
              <a:rPr lang="en-US" dirty="0">
                <a:solidFill>
                  <a:srgbClr val="FF0000"/>
                </a:solidFill>
              </a:rPr>
              <a:t>Specific, debatable, and provides a clear position</a:t>
            </a:r>
          </a:p>
          <a:p>
            <a:pPr marL="0" indent="0">
              <a:buNone/>
            </a:pPr>
            <a:r>
              <a:rPr lang="en-US" dirty="0"/>
              <a:t>"Although standardized testing aims to assess student performance, it often fails to account for diverse learning styles, making it an ineffective measure of true ability.”</a:t>
            </a:r>
          </a:p>
          <a:p>
            <a:pPr marL="0" indent="0">
              <a:buNone/>
            </a:pPr>
            <a:r>
              <a:rPr lang="en-US" dirty="0">
                <a:solidFill>
                  <a:srgbClr val="FF0000"/>
                </a:solidFill>
              </a:rPr>
              <a:t>Makes a specific claim about a widely-discussed issue, and it invites debate on standardized testing's efficacy</a:t>
            </a:r>
          </a:p>
        </p:txBody>
      </p:sp>
    </p:spTree>
    <p:custDataLst>
      <p:tags r:id="rId1"/>
    </p:custDataLst>
    <p:extLst>
      <p:ext uri="{BB962C8B-B14F-4D97-AF65-F5344CB8AC3E}">
        <p14:creationId xmlns:p14="http://schemas.microsoft.com/office/powerpoint/2010/main" val="90632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A4087-E71A-5954-EDBE-247F5ACD98D5}"/>
              </a:ext>
            </a:extLst>
          </p:cNvPr>
          <p:cNvSpPr>
            <a:spLocks noGrp="1"/>
          </p:cNvSpPr>
          <p:nvPr>
            <p:ph type="title"/>
          </p:nvPr>
        </p:nvSpPr>
        <p:spPr>
          <a:xfrm>
            <a:off x="589560" y="856180"/>
            <a:ext cx="4560584" cy="1128068"/>
          </a:xfrm>
        </p:spPr>
        <p:txBody>
          <a:bodyPr anchor="ctr">
            <a:normAutofit/>
          </a:bodyPr>
          <a:lstStyle/>
          <a:p>
            <a:r>
              <a:rPr lang="en-US" sz="4000"/>
              <a:t>Conclusion</a:t>
            </a: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885956-1BB2-ADD7-71F8-6951F5877F88}"/>
              </a:ext>
            </a:extLst>
          </p:cNvPr>
          <p:cNvSpPr>
            <a:spLocks noGrp="1"/>
          </p:cNvSpPr>
          <p:nvPr>
            <p:ph idx="1"/>
          </p:nvPr>
        </p:nvSpPr>
        <p:spPr>
          <a:xfrm>
            <a:off x="590719" y="2330505"/>
            <a:ext cx="4559425" cy="3979585"/>
          </a:xfrm>
        </p:spPr>
        <p:txBody>
          <a:bodyPr anchor="ctr">
            <a:normAutofit/>
          </a:bodyPr>
          <a:lstStyle/>
          <a:p>
            <a:r>
              <a:rPr lang="en-US" sz="2000" dirty="0"/>
              <a:t>Whether revising weak examples or practicing with new prompts, the key is to create a statement that is:</a:t>
            </a:r>
          </a:p>
          <a:p>
            <a:pPr lvl="1"/>
            <a:r>
              <a:rPr lang="en-US" sz="2000" dirty="0"/>
              <a:t> specific enough to be meaningful</a:t>
            </a:r>
          </a:p>
          <a:p>
            <a:pPr lvl="1"/>
            <a:r>
              <a:rPr lang="en-US" sz="2000" dirty="0"/>
              <a:t>arguable enough to inspire debate</a:t>
            </a:r>
          </a:p>
          <a:p>
            <a:pPr lvl="1"/>
            <a:r>
              <a:rPr lang="en-US" sz="2000" dirty="0"/>
              <a:t>engaging enough to capture the audience's interest.</a:t>
            </a:r>
          </a:p>
          <a:p>
            <a:r>
              <a:rPr lang="en-US" sz="2000" dirty="0"/>
              <a:t>Remember, a strong thesis transforms a broad topic into a focused argument, serving as the guiding compass for your essay or paper.</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hands holding puzzle pieces&#10;&#10;Description automatically generated">
            <a:extLst>
              <a:ext uri="{FF2B5EF4-FFF2-40B4-BE49-F238E27FC236}">
                <a16:creationId xmlns:a16="http://schemas.microsoft.com/office/drawing/2014/main" id="{6092BFA5-ECB7-CBE2-98F3-2858B37EE8A2}"/>
              </a:ext>
            </a:extLst>
          </p:cNvPr>
          <p:cNvPicPr>
            <a:picLocks noChangeAspect="1"/>
          </p:cNvPicPr>
          <p:nvPr/>
        </p:nvPicPr>
        <p:blipFill>
          <a:blip r:embed="rId4"/>
          <a:srcRect l="20199" r="11153" b="-1"/>
          <a:stretch/>
        </p:blipFill>
        <p:spPr>
          <a:xfrm>
            <a:off x="5977788" y="799352"/>
            <a:ext cx="5425410" cy="5259296"/>
          </a:xfrm>
          <a:prstGeom prst="rect">
            <a:avLst/>
          </a:prstGeom>
        </p:spPr>
      </p:pic>
    </p:spTree>
    <p:custDataLst>
      <p:tags r:id="rId1"/>
    </p:custDataLst>
    <p:extLst>
      <p:ext uri="{BB962C8B-B14F-4D97-AF65-F5344CB8AC3E}">
        <p14:creationId xmlns:p14="http://schemas.microsoft.com/office/powerpoint/2010/main" val="355334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AAF9CA9-A580-2A3C-8F91-5172645B40A7}"/>
              </a:ext>
            </a:extLst>
          </p:cNvPr>
          <p:cNvSpPr>
            <a:spLocks noGrp="1"/>
          </p:cNvSpPr>
          <p:nvPr>
            <p:ph type="ctrTitle"/>
          </p:nvPr>
        </p:nvSpPr>
        <p:spPr>
          <a:xfrm>
            <a:off x="874815" y="798703"/>
            <a:ext cx="5221185" cy="3072015"/>
          </a:xfrm>
        </p:spPr>
        <p:txBody>
          <a:bodyPr anchor="b">
            <a:normAutofit/>
          </a:bodyPr>
          <a:lstStyle/>
          <a:p>
            <a:r>
              <a:rPr lang="en-US" sz="5100"/>
              <a:t>Applying the thesis statement to writing the essay</a:t>
            </a:r>
          </a:p>
        </p:txBody>
      </p:sp>
      <p:sp>
        <p:nvSpPr>
          <p:cNvPr id="24" name="Freeform: Shape 23">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hand stacking wooden blocks with icons on them&#10;&#10;Description automatically generated">
            <a:extLst>
              <a:ext uri="{FF2B5EF4-FFF2-40B4-BE49-F238E27FC236}">
                <a16:creationId xmlns:a16="http://schemas.microsoft.com/office/drawing/2014/main" id="{06E7AD40-E402-09E0-8E36-762A48BC43C9}"/>
              </a:ext>
            </a:extLst>
          </p:cNvPr>
          <p:cNvPicPr>
            <a:picLocks noChangeAspect="1"/>
          </p:cNvPicPr>
          <p:nvPr/>
        </p:nvPicPr>
        <p:blipFill>
          <a:blip r:embed="rId3"/>
          <a:srcRect l="46515" r="1" b="1"/>
          <a:stretch/>
        </p:blipFill>
        <p:spPr>
          <a:xfrm>
            <a:off x="7184139" y="1209578"/>
            <a:ext cx="3873711"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28" name="Freeform: Shape 27">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323671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013CB-1789-4B98-BBA1-D5C72417F7FF}"/>
              </a:ext>
            </a:extLst>
          </p:cNvPr>
          <p:cNvSpPr>
            <a:spLocks noGrp="1"/>
          </p:cNvSpPr>
          <p:nvPr>
            <p:ph type="title"/>
          </p:nvPr>
        </p:nvSpPr>
        <p:spPr>
          <a:xfrm>
            <a:off x="956826" y="1112969"/>
            <a:ext cx="3937298" cy="4166010"/>
          </a:xfrm>
        </p:spPr>
        <p:txBody>
          <a:bodyPr>
            <a:normAutofit/>
          </a:bodyPr>
          <a:lstStyle/>
          <a:p>
            <a:r>
              <a:rPr lang="en-US">
                <a:solidFill>
                  <a:srgbClr val="FFFFFF"/>
                </a:solidFill>
              </a:rPr>
              <a:t>Step 1: Establish a topic question to start thinking of a thesis statement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49A411E-5C64-657B-CBED-CE6FFD069E47}"/>
              </a:ext>
            </a:extLst>
          </p:cNvPr>
          <p:cNvSpPr>
            <a:spLocks noGrp="1"/>
          </p:cNvSpPr>
          <p:nvPr>
            <p:ph idx="1"/>
          </p:nvPr>
        </p:nvSpPr>
        <p:spPr>
          <a:xfrm>
            <a:off x="5326685" y="820880"/>
            <a:ext cx="6650455" cy="5924694"/>
          </a:xfrm>
        </p:spPr>
        <p:txBody>
          <a:bodyPr anchor="t">
            <a:normAutofit/>
          </a:bodyPr>
          <a:lstStyle/>
          <a:p>
            <a:r>
              <a:rPr lang="en-US" sz="2000" dirty="0"/>
              <a:t>We will use the topic of </a:t>
            </a:r>
            <a:r>
              <a:rPr lang="en-US" sz="2000" b="1" dirty="0"/>
              <a:t>school uniforms </a:t>
            </a:r>
            <a:r>
              <a:rPr lang="en-US" sz="2000" dirty="0"/>
              <a:t>as an example for this section.</a:t>
            </a:r>
          </a:p>
          <a:p>
            <a:r>
              <a:rPr lang="en-US" sz="2000" dirty="0"/>
              <a:t>Note that the thesis statement is the core argument of your essay. It should clearly present your position on the topic in a concise way. </a:t>
            </a:r>
            <a:r>
              <a:rPr lang="en-US" sz="2000" b="1" dirty="0"/>
              <a:t>A strong thesis not only states your opinion but also previews the key points that will be discussed in your essay.</a:t>
            </a:r>
          </a:p>
          <a:p>
            <a:r>
              <a:rPr lang="en-US" sz="2000" dirty="0"/>
              <a:t>Example:</a:t>
            </a:r>
          </a:p>
          <a:p>
            <a:r>
              <a:rPr lang="en-US" sz="2000" i="1" dirty="0"/>
              <a:t>Topic Question</a:t>
            </a:r>
            <a:r>
              <a:rPr lang="en-US" sz="2000" dirty="0"/>
              <a:t>: Should school uniforms be mandatory?</a:t>
            </a:r>
          </a:p>
          <a:p>
            <a:r>
              <a:rPr lang="en-US" sz="2000" i="1" dirty="0"/>
              <a:t>Thesis Statement</a:t>
            </a:r>
            <a:r>
              <a:rPr lang="en-US" sz="2000" dirty="0"/>
              <a:t>: "School uniforms should be mandatory because ……(here you can list items that you believe are positives about uniforms such as :they promote equality among students, reduce distractions in the classroom, or help foster a sense of community).</a:t>
            </a:r>
          </a:p>
          <a:p>
            <a:endParaRPr lang="en-US" sz="18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255635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72920-165A-7417-3F98-095992AFD597}"/>
              </a:ext>
            </a:extLst>
          </p:cNvPr>
          <p:cNvSpPr>
            <a:spLocks noGrp="1"/>
          </p:cNvSpPr>
          <p:nvPr>
            <p:ph type="title"/>
          </p:nvPr>
        </p:nvSpPr>
        <p:spPr>
          <a:xfrm>
            <a:off x="956826" y="1112969"/>
            <a:ext cx="3937298" cy="4166010"/>
          </a:xfrm>
        </p:spPr>
        <p:txBody>
          <a:bodyPr>
            <a:normAutofit/>
          </a:bodyPr>
          <a:lstStyle/>
          <a:p>
            <a:r>
              <a:rPr lang="en-US">
                <a:solidFill>
                  <a:srgbClr val="FFFFFF"/>
                </a:solidFill>
              </a:rPr>
              <a:t>Step 2: Choose a Clear, Arguable Position</a:t>
            </a:r>
            <a:br>
              <a:rPr lang="en-US">
                <a:solidFill>
                  <a:srgbClr val="FFFFFF"/>
                </a:solidFill>
              </a:rPr>
            </a:b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C329204-22F7-ADC3-681F-7D5D869D85D6}"/>
              </a:ext>
            </a:extLst>
          </p:cNvPr>
          <p:cNvSpPr>
            <a:spLocks noGrp="1"/>
          </p:cNvSpPr>
          <p:nvPr>
            <p:ph idx="1"/>
          </p:nvPr>
        </p:nvSpPr>
        <p:spPr>
          <a:xfrm>
            <a:off x="5506644" y="820880"/>
            <a:ext cx="6530458" cy="5729822"/>
          </a:xfrm>
        </p:spPr>
        <p:txBody>
          <a:bodyPr anchor="t">
            <a:normAutofit/>
          </a:bodyPr>
          <a:lstStyle/>
          <a:p>
            <a:r>
              <a:rPr lang="en-US" sz="2400" dirty="0"/>
              <a:t>Your thesis statement should take a position that can be debated. Avoid vague or broad statements. </a:t>
            </a:r>
          </a:p>
          <a:p>
            <a:r>
              <a:rPr lang="en-US" sz="2400" dirty="0"/>
              <a:t>Make sure your position is specific enough to be fully developed in your essay.</a:t>
            </a:r>
          </a:p>
          <a:p>
            <a:r>
              <a:rPr lang="en-US" sz="2400" dirty="0"/>
              <a:t>Example: Topic Q: Should school uniforms be mandatory?</a:t>
            </a:r>
          </a:p>
          <a:p>
            <a:r>
              <a:rPr lang="en-US" sz="2400" dirty="0"/>
              <a:t>Weak Position: “Yes, because school uniforms can be good."</a:t>
            </a:r>
          </a:p>
          <a:p>
            <a:r>
              <a:rPr lang="en-US" sz="2400" dirty="0"/>
              <a:t>Strong Position: “Yes, because uniforms can offer socio-economical and psychological benefits”.</a:t>
            </a:r>
          </a:p>
          <a:p>
            <a:endParaRPr lang="en-US" sz="20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106100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FBAEA-D8B8-B70A-8935-53030CF08C43}"/>
              </a:ext>
            </a:extLst>
          </p:cNvPr>
          <p:cNvSpPr>
            <a:spLocks noGrp="1"/>
          </p:cNvSpPr>
          <p:nvPr>
            <p:ph type="title"/>
          </p:nvPr>
        </p:nvSpPr>
        <p:spPr>
          <a:xfrm>
            <a:off x="956826" y="1112969"/>
            <a:ext cx="3937298" cy="4166010"/>
          </a:xfrm>
        </p:spPr>
        <p:txBody>
          <a:bodyPr>
            <a:normAutofit/>
          </a:bodyPr>
          <a:lstStyle/>
          <a:p>
            <a:r>
              <a:rPr lang="en-US">
                <a:solidFill>
                  <a:srgbClr val="FFFFFF"/>
                </a:solidFill>
              </a:rPr>
              <a:t>Step 3: Develop Supporting Reasons</a:t>
            </a:r>
            <a:br>
              <a:rPr lang="en-US">
                <a:solidFill>
                  <a:srgbClr val="FFFFFF"/>
                </a:solidFill>
              </a:rPr>
            </a:b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C368A02-9EC3-0421-15F3-F56F72D4FA6C}"/>
              </a:ext>
            </a:extLst>
          </p:cNvPr>
          <p:cNvSpPr>
            <a:spLocks noGrp="1"/>
          </p:cNvSpPr>
          <p:nvPr>
            <p:ph idx="1"/>
          </p:nvPr>
        </p:nvSpPr>
        <p:spPr>
          <a:xfrm>
            <a:off x="5326686" y="820879"/>
            <a:ext cx="6862266" cy="5819763"/>
          </a:xfrm>
        </p:spPr>
        <p:txBody>
          <a:bodyPr anchor="t">
            <a:normAutofit/>
          </a:bodyPr>
          <a:lstStyle/>
          <a:p>
            <a:r>
              <a:rPr lang="en-US" sz="2400" dirty="0"/>
              <a:t>Once you have your thesis, identify </a:t>
            </a:r>
            <a:r>
              <a:rPr lang="en-US" sz="2400" b="1" dirty="0"/>
              <a:t>at least three main reasons to support your position. </a:t>
            </a:r>
          </a:p>
          <a:p>
            <a:r>
              <a:rPr lang="en-US" sz="2400" dirty="0"/>
              <a:t>These reasons will be the focus of each body paragraph. These supporting reasons help make your thesis more compelling.</a:t>
            </a:r>
          </a:p>
          <a:p>
            <a:r>
              <a:rPr lang="en-US" sz="2400" dirty="0"/>
              <a:t>These reasons must relate directly to the position you have taken.</a:t>
            </a:r>
          </a:p>
          <a:p>
            <a:r>
              <a:rPr lang="en-US" sz="2400" dirty="0"/>
              <a:t>Example: Uniforms are good because of their socio-economic and psychological benefits:</a:t>
            </a:r>
          </a:p>
          <a:p>
            <a:pPr lvl="1"/>
            <a:r>
              <a:rPr lang="en-US" dirty="0"/>
              <a:t>Reason 1: Reduce economic disparities among students.</a:t>
            </a:r>
          </a:p>
          <a:p>
            <a:pPr lvl="1"/>
            <a:r>
              <a:rPr lang="en-US" dirty="0"/>
              <a:t>Reason 2: Minimize bullying based on clothing.</a:t>
            </a:r>
          </a:p>
          <a:p>
            <a:pPr lvl="1"/>
            <a:r>
              <a:rPr lang="en-US" dirty="0"/>
              <a:t>Reason 3: Improve overall school safety.</a:t>
            </a:r>
          </a:p>
          <a:p>
            <a:endParaRPr lang="en-US" sz="15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250695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81B708-D5A2-346A-393D-DEFE66AEB08B}"/>
              </a:ext>
            </a:extLst>
          </p:cNvPr>
          <p:cNvSpPr>
            <a:spLocks noGrp="1"/>
          </p:cNvSpPr>
          <p:nvPr>
            <p:ph type="title"/>
          </p:nvPr>
        </p:nvSpPr>
        <p:spPr>
          <a:xfrm>
            <a:off x="956826" y="1112969"/>
            <a:ext cx="3937298" cy="4166010"/>
          </a:xfrm>
        </p:spPr>
        <p:txBody>
          <a:bodyPr>
            <a:normAutofit/>
          </a:bodyPr>
          <a:lstStyle/>
          <a:p>
            <a:r>
              <a:rPr lang="en-US">
                <a:solidFill>
                  <a:srgbClr val="FFFFFF"/>
                </a:solidFill>
              </a:rPr>
              <a:t>Step 4: Finalize Your Thesis Statement</a:t>
            </a:r>
            <a:br>
              <a:rPr lang="en-US">
                <a:solidFill>
                  <a:srgbClr val="FFFFFF"/>
                </a:solidFill>
              </a:rPr>
            </a:b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FA83A49-DCDF-C3EC-051A-5D924634AEC2}"/>
              </a:ext>
            </a:extLst>
          </p:cNvPr>
          <p:cNvSpPr>
            <a:spLocks noGrp="1"/>
          </p:cNvSpPr>
          <p:nvPr>
            <p:ph idx="1"/>
          </p:nvPr>
        </p:nvSpPr>
        <p:spPr>
          <a:xfrm>
            <a:off x="6096000" y="820880"/>
            <a:ext cx="5257799" cy="4889350"/>
          </a:xfrm>
        </p:spPr>
        <p:txBody>
          <a:bodyPr anchor="t">
            <a:normAutofit/>
          </a:bodyPr>
          <a:lstStyle/>
          <a:p>
            <a:r>
              <a:rPr lang="en-US" sz="2600"/>
              <a:t>Combine your position with the reasons you developed. This becomes your full thesis statement. It should be clear and precise, outlining your argument in one or two sentences.</a:t>
            </a:r>
          </a:p>
          <a:p>
            <a:r>
              <a:rPr lang="en-US" sz="2600"/>
              <a:t>Example: </a:t>
            </a:r>
            <a:r>
              <a:rPr lang="en-US" sz="2600" i="1"/>
              <a:t>"Mandatory school uniforms should be enforced in schools because they reduce economic disparities among students, minimize bullying, and contribute to improved school safety."</a:t>
            </a:r>
          </a:p>
          <a:p>
            <a:endParaRPr lang="en-US" sz="26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26570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AC80A-0460-52EE-6528-138E6B2165EC}"/>
              </a:ext>
            </a:extLst>
          </p:cNvPr>
          <p:cNvSpPr>
            <a:spLocks noGrp="1"/>
          </p:cNvSpPr>
          <p:nvPr>
            <p:ph type="title"/>
          </p:nvPr>
        </p:nvSpPr>
        <p:spPr>
          <a:xfrm>
            <a:off x="572493" y="238539"/>
            <a:ext cx="11018520" cy="1434415"/>
          </a:xfrm>
        </p:spPr>
        <p:txBody>
          <a:bodyPr anchor="b">
            <a:normAutofit/>
          </a:bodyPr>
          <a:lstStyle/>
          <a:p>
            <a:r>
              <a:rPr lang="en-US" sz="5400"/>
              <a:t>Why is this thesis statement strong?</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5A0109-738E-3909-0827-276A4597B2C1}"/>
              </a:ext>
            </a:extLst>
          </p:cNvPr>
          <p:cNvSpPr>
            <a:spLocks noGrp="1"/>
          </p:cNvSpPr>
          <p:nvPr>
            <p:ph idx="1"/>
          </p:nvPr>
        </p:nvSpPr>
        <p:spPr>
          <a:xfrm>
            <a:off x="224852" y="1911493"/>
            <a:ext cx="7061193" cy="4946507"/>
          </a:xfrm>
        </p:spPr>
        <p:txBody>
          <a:bodyPr anchor="t">
            <a:normAutofit fontScale="92500" lnSpcReduction="10000"/>
          </a:bodyPr>
          <a:lstStyle/>
          <a:p>
            <a:pPr marL="0" indent="0">
              <a:buNone/>
            </a:pPr>
            <a:r>
              <a:rPr lang="en-US" sz="2000" dirty="0"/>
              <a:t>The thesis statement, "</a:t>
            </a:r>
            <a:r>
              <a:rPr lang="en-US" sz="2000" i="1" dirty="0"/>
              <a:t>Mandatory school uniforms help create a safer, more focused learning environment by reducing economic disparities and minimizing bullying," is effective for several reasons:</a:t>
            </a:r>
          </a:p>
          <a:p>
            <a:pPr marL="0" indent="0">
              <a:buNone/>
            </a:pPr>
            <a:r>
              <a:rPr lang="en-US" sz="2000" dirty="0"/>
              <a:t>1. </a:t>
            </a:r>
            <a:r>
              <a:rPr lang="en-US" sz="2000" b="1" dirty="0"/>
              <a:t>Clear Position</a:t>
            </a:r>
          </a:p>
          <a:p>
            <a:pPr marL="0" indent="0">
              <a:buNone/>
            </a:pPr>
            <a:r>
              <a:rPr lang="en-US" sz="2000" dirty="0"/>
              <a:t>The thesis explicitly states that school uniforms should be mandatory, which leaves no ambiguity about the writer’s argument.</a:t>
            </a:r>
          </a:p>
          <a:p>
            <a:pPr marL="0" indent="0">
              <a:buNone/>
            </a:pPr>
            <a:r>
              <a:rPr lang="en-US" sz="2000" dirty="0"/>
              <a:t>2. </a:t>
            </a:r>
            <a:r>
              <a:rPr lang="en-US" sz="2000" b="1" dirty="0"/>
              <a:t>Specific Focus</a:t>
            </a:r>
          </a:p>
          <a:p>
            <a:pPr marL="0" indent="0">
              <a:buNone/>
            </a:pPr>
            <a:r>
              <a:rPr lang="en-US" sz="2000" dirty="0"/>
              <a:t>The thesis identifies specific reasons for supporting mandatory school uniforms: reducing economic disparities and minimizing bullying. These points provide a focused direction for the essay, indicating to the reader what the main arguments will be.</a:t>
            </a:r>
          </a:p>
          <a:p>
            <a:pPr marL="0" indent="0">
              <a:buNone/>
            </a:pPr>
            <a:r>
              <a:rPr lang="en-US" sz="2000" dirty="0"/>
              <a:t>3. </a:t>
            </a:r>
            <a:r>
              <a:rPr lang="en-US" sz="2000" b="1" dirty="0"/>
              <a:t>Debatable Claim</a:t>
            </a:r>
          </a:p>
          <a:p>
            <a:pPr marL="0" indent="0">
              <a:buNone/>
            </a:pPr>
            <a:r>
              <a:rPr lang="en-US" sz="2000" dirty="0"/>
              <a:t>The statement is arguable—some people may disagree that uniforms help reduce economic disparities or bullying, which makes it a suitable subject for an argumentative essay. </a:t>
            </a:r>
            <a:endParaRPr lang="en-US" sz="1400" dirty="0"/>
          </a:p>
        </p:txBody>
      </p:sp>
      <p:pic>
        <p:nvPicPr>
          <p:cNvPr id="4" name="Picture 3">
            <a:extLst>
              <a:ext uri="{FF2B5EF4-FFF2-40B4-BE49-F238E27FC236}">
                <a16:creationId xmlns:a16="http://schemas.microsoft.com/office/drawing/2014/main" id="{8C93DAE3-86CA-3D58-4402-25691DA8B282}"/>
              </a:ext>
            </a:extLst>
          </p:cNvPr>
          <p:cNvPicPr>
            <a:picLocks noChangeAspect="1"/>
          </p:cNvPicPr>
          <p:nvPr/>
        </p:nvPicPr>
        <p:blipFill>
          <a:blip r:embed="rId3"/>
          <a:srcRect l="36489" r="12926"/>
          <a:stretch/>
        </p:blipFill>
        <p:spPr>
          <a:xfrm>
            <a:off x="7675658" y="2093976"/>
            <a:ext cx="3941064" cy="4096512"/>
          </a:xfrm>
          <a:prstGeom prst="rect">
            <a:avLst/>
          </a:prstGeom>
        </p:spPr>
      </p:pic>
    </p:spTree>
    <p:custDataLst>
      <p:tags r:id="rId1"/>
    </p:custDataLst>
    <p:extLst>
      <p:ext uri="{BB962C8B-B14F-4D97-AF65-F5344CB8AC3E}">
        <p14:creationId xmlns:p14="http://schemas.microsoft.com/office/powerpoint/2010/main" val="138457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448B120-26DD-6BBA-9D2A-4EC5F7D32C39}"/>
              </a:ext>
            </a:extLst>
          </p:cNvPr>
          <p:cNvSpPr>
            <a:spLocks noGrp="1"/>
          </p:cNvSpPr>
          <p:nvPr>
            <p:ph type="title"/>
          </p:nvPr>
        </p:nvSpPr>
        <p:spPr>
          <a:xfrm>
            <a:off x="838200" y="365125"/>
            <a:ext cx="5393361" cy="1325563"/>
          </a:xfrm>
        </p:spPr>
        <p:txBody>
          <a:bodyPr>
            <a:normAutofit/>
          </a:bodyPr>
          <a:lstStyle/>
          <a:p>
            <a:r>
              <a:rPr lang="en-US" sz="3400"/>
              <a:t>What is a Thesis Statement?</a:t>
            </a:r>
            <a:br>
              <a:rPr lang="en-US" sz="3400"/>
            </a:br>
            <a:endParaRPr lang="en-US" sz="3400"/>
          </a:p>
        </p:txBody>
      </p:sp>
      <p:sp>
        <p:nvSpPr>
          <p:cNvPr id="3" name="Content Placeholder 2">
            <a:extLst>
              <a:ext uri="{FF2B5EF4-FFF2-40B4-BE49-F238E27FC236}">
                <a16:creationId xmlns:a16="http://schemas.microsoft.com/office/drawing/2014/main" id="{08639599-4202-DAEE-688B-C70BAE078EFA}"/>
              </a:ext>
            </a:extLst>
          </p:cNvPr>
          <p:cNvSpPr>
            <a:spLocks noGrp="1"/>
          </p:cNvSpPr>
          <p:nvPr>
            <p:ph idx="1"/>
          </p:nvPr>
        </p:nvSpPr>
        <p:spPr>
          <a:xfrm>
            <a:off x="838200" y="1825625"/>
            <a:ext cx="5393361" cy="4351338"/>
          </a:xfrm>
        </p:spPr>
        <p:txBody>
          <a:bodyPr>
            <a:normAutofit/>
          </a:bodyPr>
          <a:lstStyle/>
          <a:p>
            <a:pPr marL="0" indent="0">
              <a:buNone/>
            </a:pPr>
            <a:r>
              <a:rPr lang="en-US" sz="2600"/>
              <a:t>A thesis statement is a one- or two-sentence summary of your argument or position on a topic. It's the backbone of your essay or paper because it tells your audience what to expect and what stance you're taking. </a:t>
            </a:r>
          </a:p>
          <a:p>
            <a:pPr marL="0" indent="0">
              <a:buNone/>
            </a:pPr>
            <a:r>
              <a:rPr lang="en-US" sz="2600"/>
              <a:t>A </a:t>
            </a:r>
            <a:r>
              <a:rPr lang="en-US" sz="2600" b="1"/>
              <a:t>debatable</a:t>
            </a:r>
            <a:r>
              <a:rPr lang="en-US" sz="2600"/>
              <a:t> thesis statement takes a clear stand and invites discussion, which means it's something others might disagree with or challenge.</a:t>
            </a:r>
          </a:p>
          <a:p>
            <a:endParaRPr lang="en-US" sz="2600"/>
          </a:p>
        </p:txBody>
      </p:sp>
      <p:pic>
        <p:nvPicPr>
          <p:cNvPr id="4" name="Picture 3">
            <a:extLst>
              <a:ext uri="{FF2B5EF4-FFF2-40B4-BE49-F238E27FC236}">
                <a16:creationId xmlns:a16="http://schemas.microsoft.com/office/drawing/2014/main" id="{99FC8D83-EA99-E32D-D25C-A53D64B693B1}"/>
              </a:ext>
            </a:extLst>
          </p:cNvPr>
          <p:cNvPicPr>
            <a:picLocks noChangeAspect="1"/>
          </p:cNvPicPr>
          <p:nvPr/>
        </p:nvPicPr>
        <p:blipFill>
          <a:blip r:embed="rId3"/>
          <a:srcRect l="17114" r="27404"/>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02221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AC80A-0460-52EE-6528-138E6B2165EC}"/>
              </a:ext>
            </a:extLst>
          </p:cNvPr>
          <p:cNvSpPr>
            <a:spLocks noGrp="1"/>
          </p:cNvSpPr>
          <p:nvPr>
            <p:ph type="title"/>
          </p:nvPr>
        </p:nvSpPr>
        <p:spPr>
          <a:xfrm>
            <a:off x="572493" y="238539"/>
            <a:ext cx="11018520" cy="1434415"/>
          </a:xfrm>
        </p:spPr>
        <p:txBody>
          <a:bodyPr anchor="b">
            <a:normAutofit/>
          </a:bodyPr>
          <a:lstStyle/>
          <a:p>
            <a:r>
              <a:rPr lang="en-US" sz="5400"/>
              <a:t>Why is this thesis statement strong?</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5A0109-738E-3909-0827-276A4597B2C1}"/>
              </a:ext>
            </a:extLst>
          </p:cNvPr>
          <p:cNvSpPr>
            <a:spLocks noGrp="1"/>
          </p:cNvSpPr>
          <p:nvPr>
            <p:ph idx="1"/>
          </p:nvPr>
        </p:nvSpPr>
        <p:spPr>
          <a:xfrm>
            <a:off x="572493" y="1708422"/>
            <a:ext cx="6713552" cy="5149578"/>
          </a:xfrm>
        </p:spPr>
        <p:txBody>
          <a:bodyPr anchor="t">
            <a:normAutofit fontScale="92500" lnSpcReduction="20000"/>
          </a:bodyPr>
          <a:lstStyle/>
          <a:p>
            <a:pPr marL="0" indent="0">
              <a:buNone/>
            </a:pPr>
            <a:r>
              <a:rPr lang="en-US" sz="2000" dirty="0"/>
              <a:t>4. </a:t>
            </a:r>
            <a:r>
              <a:rPr lang="en-US" sz="2000" b="1" dirty="0"/>
              <a:t>Conciseness</a:t>
            </a:r>
          </a:p>
          <a:p>
            <a:pPr marL="0" indent="0">
              <a:buNone/>
            </a:pPr>
            <a:r>
              <a:rPr lang="en-US" sz="2000" dirty="0"/>
              <a:t>The thesis is concise and to the point. It communicates the main argument in one sentence without unnecessary information, making it easy for readers to follow.</a:t>
            </a:r>
          </a:p>
          <a:p>
            <a:pPr marL="0" indent="0">
              <a:buNone/>
            </a:pPr>
            <a:r>
              <a:rPr lang="en-US" sz="2000" dirty="0"/>
              <a:t>5. </a:t>
            </a:r>
            <a:r>
              <a:rPr lang="en-US" sz="2000" b="1" dirty="0"/>
              <a:t>Roadmap for the Essay</a:t>
            </a:r>
          </a:p>
          <a:p>
            <a:pPr marL="0" indent="0">
              <a:buNone/>
            </a:pPr>
            <a:r>
              <a:rPr lang="en-US" sz="2000" dirty="0"/>
              <a:t>It provides a roadmap for the essay by outlining the main arguments that will be elaborated on in the body paragraphs. This helps readers anticipate what to expect, improving the structure and coherence of the essay.</a:t>
            </a:r>
          </a:p>
          <a:p>
            <a:pPr marL="0" indent="0">
              <a:buNone/>
            </a:pPr>
            <a:r>
              <a:rPr lang="en-US" sz="2000" dirty="0"/>
              <a:t>6. </a:t>
            </a:r>
            <a:r>
              <a:rPr lang="en-US" sz="2000" b="1" dirty="0"/>
              <a:t>Focus on Outcomes</a:t>
            </a:r>
          </a:p>
          <a:p>
            <a:pPr marL="0" indent="0">
              <a:buNone/>
            </a:pPr>
            <a:r>
              <a:rPr lang="en-US" sz="2000" dirty="0"/>
              <a:t>The thesis statement highlights the benefits of mandatory uniforms ("safer, more focused learning environment"), making it compelling by emphasizing positive outcomes. This approach effectively appeals to the reader's desire for improvements in school settings.</a:t>
            </a:r>
          </a:p>
          <a:p>
            <a:pPr marL="0" indent="0">
              <a:buNone/>
            </a:pPr>
            <a:r>
              <a:rPr lang="en-US" sz="2000" dirty="0"/>
              <a:t>In summary, this thesis statement is effective because it is </a:t>
            </a:r>
            <a:r>
              <a:rPr lang="en-US" sz="2000" b="1" dirty="0"/>
              <a:t>clear, specific, debatable, concise, provides direction for the essay, and emphasizes positive outcomes</a:t>
            </a:r>
            <a:r>
              <a:rPr lang="en-US" sz="2000" dirty="0"/>
              <a:t>—all of which contribute to a well-structured and persuasive argument.</a:t>
            </a:r>
          </a:p>
          <a:p>
            <a:endParaRPr lang="en-US" sz="1400" dirty="0"/>
          </a:p>
        </p:txBody>
      </p:sp>
      <p:pic>
        <p:nvPicPr>
          <p:cNvPr id="4" name="Picture 3">
            <a:extLst>
              <a:ext uri="{FF2B5EF4-FFF2-40B4-BE49-F238E27FC236}">
                <a16:creationId xmlns:a16="http://schemas.microsoft.com/office/drawing/2014/main" id="{0AA2F8E0-16C5-35C5-CF0B-4E1548707403}"/>
              </a:ext>
            </a:extLst>
          </p:cNvPr>
          <p:cNvPicPr>
            <a:picLocks noChangeAspect="1"/>
          </p:cNvPicPr>
          <p:nvPr/>
        </p:nvPicPr>
        <p:blipFill>
          <a:blip r:embed="rId4"/>
          <a:srcRect l="36489" r="12926"/>
          <a:stretch/>
        </p:blipFill>
        <p:spPr>
          <a:xfrm>
            <a:off x="7675658" y="2093976"/>
            <a:ext cx="3941064" cy="4096512"/>
          </a:xfrm>
          <a:prstGeom prst="rect">
            <a:avLst/>
          </a:prstGeom>
        </p:spPr>
      </p:pic>
    </p:spTree>
    <p:custDataLst>
      <p:tags r:id="rId1"/>
    </p:custDataLst>
    <p:extLst>
      <p:ext uri="{BB962C8B-B14F-4D97-AF65-F5344CB8AC3E}">
        <p14:creationId xmlns:p14="http://schemas.microsoft.com/office/powerpoint/2010/main" val="10971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27BA50-5506-27E8-DDFE-9B2979AB9637}"/>
              </a:ext>
            </a:extLst>
          </p:cNvPr>
          <p:cNvSpPr>
            <a:spLocks noGrp="1"/>
          </p:cNvSpPr>
          <p:nvPr>
            <p:ph type="title"/>
          </p:nvPr>
        </p:nvSpPr>
        <p:spPr>
          <a:xfrm>
            <a:off x="956826" y="1112969"/>
            <a:ext cx="3937298" cy="4166010"/>
          </a:xfrm>
        </p:spPr>
        <p:txBody>
          <a:bodyPr>
            <a:normAutofit/>
          </a:bodyPr>
          <a:lstStyle/>
          <a:p>
            <a:r>
              <a:rPr lang="en-US">
                <a:solidFill>
                  <a:srgbClr val="FFFFFF"/>
                </a:solidFill>
              </a:rPr>
              <a:t>Step 5: Think of counters and rebuttals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A945A71-70F6-08D7-8751-6318CFF495C8}"/>
              </a:ext>
            </a:extLst>
          </p:cNvPr>
          <p:cNvSpPr>
            <a:spLocks noGrp="1"/>
          </p:cNvSpPr>
          <p:nvPr>
            <p:ph idx="1"/>
          </p:nvPr>
        </p:nvSpPr>
        <p:spPr>
          <a:xfrm>
            <a:off x="5326686" y="820880"/>
            <a:ext cx="6027114" cy="5594910"/>
          </a:xfrm>
        </p:spPr>
        <p:txBody>
          <a:bodyPr anchor="t">
            <a:normAutofit/>
          </a:bodyPr>
          <a:lstStyle/>
          <a:p>
            <a:r>
              <a:rPr lang="en-US" sz="2000" dirty="0"/>
              <a:t>Including counters and rebuttals in your argumentative essay strengthens your argument and shows that you have thought critically about both sides of the issue. This makes your position more convincing and well-rounded.</a:t>
            </a:r>
          </a:p>
          <a:p>
            <a:r>
              <a:rPr lang="en-US" sz="2000" dirty="0"/>
              <a:t>Identify Potential Counterarguments</a:t>
            </a:r>
          </a:p>
          <a:p>
            <a:r>
              <a:rPr lang="en-US" sz="2000" dirty="0"/>
              <a:t>Before drafting your essay, identify the most common arguments that oppose your thesis. These are the perspectives that someone who disagrees with you might take. Being aware of these counterarguments will help you address them effectively.</a:t>
            </a:r>
          </a:p>
          <a:p>
            <a:r>
              <a:rPr lang="en-US" sz="2000" dirty="0"/>
              <a:t>Example:</a:t>
            </a:r>
          </a:p>
          <a:p>
            <a:r>
              <a:rPr lang="en-US" sz="2000" dirty="0"/>
              <a:t>Topic: Should school uniforms be mandatory?</a:t>
            </a:r>
          </a:p>
          <a:p>
            <a:r>
              <a:rPr lang="en-US" sz="2000" dirty="0"/>
              <a:t>Counterargument: Opponents argue that school uniforms limit students’ self-expression and creativity.</a:t>
            </a:r>
          </a:p>
          <a:p>
            <a:endParaRPr lang="en-US" sz="15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35544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5A4036-EDCD-FF56-25A8-B46D5080D2F8}"/>
              </a:ext>
            </a:extLst>
          </p:cNvPr>
          <p:cNvSpPr>
            <a:spLocks noGrp="1"/>
          </p:cNvSpPr>
          <p:nvPr>
            <p:ph type="title"/>
          </p:nvPr>
        </p:nvSpPr>
        <p:spPr>
          <a:xfrm>
            <a:off x="956826" y="1112969"/>
            <a:ext cx="3937298" cy="4166010"/>
          </a:xfrm>
        </p:spPr>
        <p:txBody>
          <a:bodyPr>
            <a:normAutofit/>
          </a:bodyPr>
          <a:lstStyle/>
          <a:p>
            <a:r>
              <a:rPr lang="en-US">
                <a:solidFill>
                  <a:srgbClr val="FFFFFF"/>
                </a:solidFill>
              </a:rPr>
              <a:t>Step 6: Think of a Rebuttal</a:t>
            </a:r>
            <a:br>
              <a:rPr lang="en-US">
                <a:solidFill>
                  <a:srgbClr val="FFFFFF"/>
                </a:solidFill>
              </a:rPr>
            </a:b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0E0011F-60CF-95B9-FB4A-DDF4CC1E376A}"/>
              </a:ext>
            </a:extLst>
          </p:cNvPr>
          <p:cNvSpPr>
            <a:spLocks noGrp="1"/>
          </p:cNvSpPr>
          <p:nvPr>
            <p:ph idx="1"/>
          </p:nvPr>
        </p:nvSpPr>
        <p:spPr>
          <a:xfrm>
            <a:off x="6096000" y="820880"/>
            <a:ext cx="5257799" cy="4889350"/>
          </a:xfrm>
        </p:spPr>
        <p:txBody>
          <a:bodyPr anchor="t">
            <a:normAutofit/>
          </a:bodyPr>
          <a:lstStyle/>
          <a:p>
            <a:r>
              <a:rPr lang="en-US" sz="2600" dirty="0"/>
              <a:t>After stating the counterargument, present your rebuttal to challenge or refute it. The rebuttal should explain why the counterargument is less persuasive or less important compared to your position.</a:t>
            </a:r>
          </a:p>
          <a:p>
            <a:r>
              <a:rPr lang="en-US" sz="2600" dirty="0"/>
              <a:t>Example: "While it's true that clothing can be a form of self-expression, there are many other ways for students to express their creativity..."</a:t>
            </a:r>
          </a:p>
          <a:p>
            <a:endParaRPr lang="en-US" sz="26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175890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19850D-A368-E9EF-0380-F3AFD3D0EC04}"/>
              </a:ext>
            </a:extLst>
          </p:cNvPr>
          <p:cNvSpPr>
            <a:spLocks noGrp="1"/>
          </p:cNvSpPr>
          <p:nvPr>
            <p:ph type="title"/>
          </p:nvPr>
        </p:nvSpPr>
        <p:spPr>
          <a:xfrm>
            <a:off x="956826" y="1112969"/>
            <a:ext cx="3937298" cy="4166010"/>
          </a:xfrm>
        </p:spPr>
        <p:txBody>
          <a:bodyPr>
            <a:normAutofit/>
          </a:bodyPr>
          <a:lstStyle/>
          <a:p>
            <a:r>
              <a:rPr lang="en-US">
                <a:solidFill>
                  <a:srgbClr val="FFFFFF"/>
                </a:solidFill>
              </a:rPr>
              <a:t>Step 7: Use the Thesis Statement to Structure the Essay</a:t>
            </a:r>
            <a:br>
              <a:rPr lang="en-US">
                <a:solidFill>
                  <a:srgbClr val="FFFFFF"/>
                </a:solidFill>
              </a:rPr>
            </a:b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87FF28D-F69E-466E-3AC2-65A06782169A}"/>
              </a:ext>
            </a:extLst>
          </p:cNvPr>
          <p:cNvSpPr>
            <a:spLocks noGrp="1"/>
          </p:cNvSpPr>
          <p:nvPr>
            <p:ph idx="1"/>
          </p:nvPr>
        </p:nvSpPr>
        <p:spPr>
          <a:xfrm>
            <a:off x="5506643" y="397774"/>
            <a:ext cx="6365566" cy="6062987"/>
          </a:xfrm>
        </p:spPr>
        <p:txBody>
          <a:bodyPr anchor="t">
            <a:normAutofit lnSpcReduction="10000"/>
          </a:bodyPr>
          <a:lstStyle/>
          <a:p>
            <a:r>
              <a:rPr lang="en-US" sz="2000" dirty="0"/>
              <a:t>The thesis statement serves as a roadmap for your entire essay. Each of the reasons mentioned will serve as a major point in a body paragraph.</a:t>
            </a:r>
          </a:p>
          <a:p>
            <a:r>
              <a:rPr lang="en-US" sz="2000" b="1" dirty="0"/>
              <a:t>Introduction</a:t>
            </a:r>
            <a:r>
              <a:rPr lang="en-US" sz="2000" dirty="0"/>
              <a:t>: Introduce the topic, contextualize by providing some background information, and end with your thesis statement. (Add evidence and sources, cite)</a:t>
            </a:r>
          </a:p>
          <a:p>
            <a:pPr marL="0" indent="0">
              <a:buNone/>
            </a:pPr>
            <a:r>
              <a:rPr lang="en-US" sz="2000" dirty="0"/>
              <a:t>Example: "In many schools today, debates continue about the need for school uniforms. While some see them as a violation of personal freedom, the benefits are undeniable. Mandatory school uniforms should be enforced in schools because they reduce economic disparities among students, minimize bullying, and contribute to improved school safety."</a:t>
            </a:r>
          </a:p>
          <a:p>
            <a:r>
              <a:rPr lang="en-US" sz="2000" b="1" dirty="0"/>
              <a:t>Body Paragraphs</a:t>
            </a:r>
            <a:r>
              <a:rPr lang="en-US" sz="2000" dirty="0"/>
              <a:t> </a:t>
            </a:r>
            <a:r>
              <a:rPr lang="en-US" sz="2000" b="1" dirty="0"/>
              <a:t>with supporting evidence</a:t>
            </a:r>
          </a:p>
          <a:p>
            <a:r>
              <a:rPr lang="en-US" sz="2000" i="1" dirty="0"/>
              <a:t>Body Paragraph 1</a:t>
            </a:r>
            <a:r>
              <a:rPr lang="en-US" sz="2000" dirty="0"/>
              <a:t>: </a:t>
            </a:r>
            <a:r>
              <a:rPr lang="en-US" sz="2000" i="1" dirty="0"/>
              <a:t>Discuss how uniforms reduce economic disparities</a:t>
            </a:r>
            <a:r>
              <a:rPr lang="en-US" sz="2000" dirty="0"/>
              <a:t>.</a:t>
            </a:r>
          </a:p>
          <a:p>
            <a:r>
              <a:rPr lang="en-US" sz="2000" dirty="0"/>
              <a:t>Example: "By requiring uniforms, schools eliminate the pressure on students to wear expensive or trendy clothes, which can create a financial burden for some families...“ (Add evidence and sources, cite)</a:t>
            </a:r>
          </a:p>
          <a:p>
            <a:endParaRPr lang="en-US" sz="15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247615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19850D-A368-E9EF-0380-F3AFD3D0EC04}"/>
              </a:ext>
            </a:extLst>
          </p:cNvPr>
          <p:cNvSpPr>
            <a:spLocks noGrp="1"/>
          </p:cNvSpPr>
          <p:nvPr>
            <p:ph type="title"/>
          </p:nvPr>
        </p:nvSpPr>
        <p:spPr>
          <a:xfrm>
            <a:off x="956826" y="1112969"/>
            <a:ext cx="3937298" cy="4166010"/>
          </a:xfrm>
        </p:spPr>
        <p:txBody>
          <a:bodyPr>
            <a:normAutofit/>
          </a:bodyPr>
          <a:lstStyle/>
          <a:p>
            <a:r>
              <a:rPr lang="en-US">
                <a:solidFill>
                  <a:srgbClr val="FFFFFF"/>
                </a:solidFill>
              </a:rPr>
              <a:t>Step 7: Use the Thesis Statement to Structure the Essay</a:t>
            </a:r>
            <a:br>
              <a:rPr lang="en-US">
                <a:solidFill>
                  <a:srgbClr val="FFFFFF"/>
                </a:solidFill>
              </a:rPr>
            </a:br>
            <a:endParaRPr lang="en-US">
              <a:solidFill>
                <a:srgbClr val="FFFFFF"/>
              </a:solidFill>
            </a:endParaRP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87FF28D-F69E-466E-3AC2-65A06782169A}"/>
              </a:ext>
            </a:extLst>
          </p:cNvPr>
          <p:cNvSpPr>
            <a:spLocks noGrp="1"/>
          </p:cNvSpPr>
          <p:nvPr>
            <p:ph idx="1"/>
          </p:nvPr>
        </p:nvSpPr>
        <p:spPr>
          <a:xfrm>
            <a:off x="6096000" y="820880"/>
            <a:ext cx="5257799" cy="4889350"/>
          </a:xfrm>
        </p:spPr>
        <p:txBody>
          <a:bodyPr anchor="t">
            <a:normAutofit fontScale="92500" lnSpcReduction="10000"/>
          </a:bodyPr>
          <a:lstStyle/>
          <a:p>
            <a:r>
              <a:rPr lang="en-US" sz="2200" i="1" dirty="0"/>
              <a:t>Body Paragraph 2: Explain how uniforms minimize bullying</a:t>
            </a:r>
            <a:r>
              <a:rPr lang="en-US" sz="2200" dirty="0"/>
              <a:t>.</a:t>
            </a:r>
          </a:p>
          <a:p>
            <a:r>
              <a:rPr lang="en-US" sz="2200" dirty="0"/>
              <a:t>Example: "Uniforms create a level playing field where students are judged less by their clothes and more by their character, helping to reduce bullying incidents based on appearance..."(Add evidence and sources, cite)</a:t>
            </a:r>
          </a:p>
          <a:p>
            <a:endParaRPr lang="en-US" sz="2200" dirty="0"/>
          </a:p>
          <a:p>
            <a:r>
              <a:rPr lang="en-US" sz="2200" i="1" dirty="0"/>
              <a:t>Body Paragraph 3: Explain how uniforms improve school safety</a:t>
            </a:r>
            <a:r>
              <a:rPr lang="en-US" sz="2200" dirty="0"/>
              <a:t>.</a:t>
            </a:r>
          </a:p>
          <a:p>
            <a:r>
              <a:rPr lang="en-US" sz="2200" dirty="0"/>
              <a:t>Example: "Uniforms make it easier for school officials to identify intruders, creating a safer environment for everyone in the school..."(Add evidence and sources, cite)</a:t>
            </a:r>
          </a:p>
          <a:p>
            <a:endParaRPr lang="en-US" sz="2200" dirty="0"/>
          </a:p>
          <a:p>
            <a:endParaRPr lang="en-US" sz="2200" dirty="0"/>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207684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19850D-A368-E9EF-0380-F3AFD3D0EC04}"/>
              </a:ext>
            </a:extLst>
          </p:cNvPr>
          <p:cNvSpPr>
            <a:spLocks noGrp="1"/>
          </p:cNvSpPr>
          <p:nvPr>
            <p:ph type="title"/>
          </p:nvPr>
        </p:nvSpPr>
        <p:spPr>
          <a:xfrm>
            <a:off x="956826" y="1112969"/>
            <a:ext cx="3937298" cy="4166010"/>
          </a:xfrm>
        </p:spPr>
        <p:txBody>
          <a:bodyPr>
            <a:normAutofit/>
          </a:bodyPr>
          <a:lstStyle/>
          <a:p>
            <a:r>
              <a:rPr lang="en-US">
                <a:solidFill>
                  <a:srgbClr val="FFFFFF"/>
                </a:solidFill>
              </a:rPr>
              <a:t>Step 7: Use the Thesis Statement to Structure the Essay</a:t>
            </a:r>
            <a:br>
              <a:rPr lang="en-US">
                <a:solidFill>
                  <a:srgbClr val="FFFFFF"/>
                </a:solidFill>
              </a:rPr>
            </a:br>
            <a:endParaRPr lang="en-US">
              <a:solidFill>
                <a:srgbClr val="FFFFFF"/>
              </a:solidFill>
            </a:endParaRP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87FF28D-F69E-466E-3AC2-65A06782169A}"/>
              </a:ext>
            </a:extLst>
          </p:cNvPr>
          <p:cNvSpPr>
            <a:spLocks noGrp="1"/>
          </p:cNvSpPr>
          <p:nvPr>
            <p:ph idx="1"/>
          </p:nvPr>
        </p:nvSpPr>
        <p:spPr>
          <a:xfrm>
            <a:off x="6096000" y="820880"/>
            <a:ext cx="5257799" cy="4889350"/>
          </a:xfrm>
        </p:spPr>
        <p:txBody>
          <a:bodyPr anchor="t">
            <a:normAutofit lnSpcReduction="10000"/>
          </a:bodyPr>
          <a:lstStyle/>
          <a:p>
            <a:r>
              <a:rPr lang="en-US" sz="2600" i="1" dirty="0"/>
              <a:t>Body Paragraph 4: Counterargument</a:t>
            </a:r>
            <a:r>
              <a:rPr lang="en-US" sz="2600" dirty="0"/>
              <a:t>, address the concern about creativity and individual expression.</a:t>
            </a:r>
          </a:p>
          <a:p>
            <a:r>
              <a:rPr lang="en-US" sz="2600" dirty="0"/>
              <a:t>Example: "Some people argue that enforcing mandatory school uniforms suppresses students' ability to express their individuality and creativity. They believe that clothing is a powerful medium through which students communicate their personalities and style.“(Add evidence and sources, cite)</a:t>
            </a:r>
          </a:p>
          <a:p>
            <a:endParaRPr lang="en-US" sz="2600" dirty="0"/>
          </a:p>
          <a:p>
            <a:pPr marL="0" indent="0">
              <a:buNone/>
            </a:pPr>
            <a:endParaRPr lang="en-US" sz="2600" dirty="0"/>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2193441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19850D-A368-E9EF-0380-F3AFD3D0EC04}"/>
              </a:ext>
            </a:extLst>
          </p:cNvPr>
          <p:cNvSpPr>
            <a:spLocks noGrp="1"/>
          </p:cNvSpPr>
          <p:nvPr>
            <p:ph type="title"/>
          </p:nvPr>
        </p:nvSpPr>
        <p:spPr>
          <a:xfrm>
            <a:off x="956826" y="1112969"/>
            <a:ext cx="3937298" cy="4166010"/>
          </a:xfrm>
        </p:spPr>
        <p:txBody>
          <a:bodyPr>
            <a:normAutofit/>
          </a:bodyPr>
          <a:lstStyle/>
          <a:p>
            <a:r>
              <a:rPr lang="en-US">
                <a:solidFill>
                  <a:srgbClr val="FFFFFF"/>
                </a:solidFill>
              </a:rPr>
              <a:t>Step 7: Use the Thesis Statement to Structure the Essay</a:t>
            </a:r>
            <a:br>
              <a:rPr lang="en-US">
                <a:solidFill>
                  <a:srgbClr val="FFFFFF"/>
                </a:solidFill>
              </a:rPr>
            </a:b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87FF28D-F69E-466E-3AC2-65A06782169A}"/>
              </a:ext>
            </a:extLst>
          </p:cNvPr>
          <p:cNvSpPr>
            <a:spLocks noGrp="1"/>
          </p:cNvSpPr>
          <p:nvPr>
            <p:ph idx="1"/>
          </p:nvPr>
        </p:nvSpPr>
        <p:spPr>
          <a:xfrm>
            <a:off x="5506644" y="820879"/>
            <a:ext cx="6901636" cy="5639881"/>
          </a:xfrm>
        </p:spPr>
        <p:txBody>
          <a:bodyPr anchor="t">
            <a:normAutofit/>
          </a:bodyPr>
          <a:lstStyle/>
          <a:p>
            <a:r>
              <a:rPr lang="en-US" sz="2000" i="1" dirty="0"/>
              <a:t>Body Paragraph 5: Rebuttal</a:t>
            </a:r>
            <a:r>
              <a:rPr lang="en-US" sz="2000" dirty="0"/>
              <a:t> </a:t>
            </a:r>
            <a:r>
              <a:rPr lang="en-US" sz="2000" i="1" dirty="0"/>
              <a:t>to challenge or refute it</a:t>
            </a:r>
            <a:r>
              <a:rPr lang="en-US" sz="2000" dirty="0"/>
              <a:t>. The rebuttal should explain why the counterargument is less persuasive or less important compared to your position.</a:t>
            </a:r>
          </a:p>
          <a:p>
            <a:r>
              <a:rPr lang="en-US" sz="2000" dirty="0"/>
              <a:t>Example: "While it's true that clothing can be a form of self-expression, there are many other ways for students to express their creativity—such as through art, music, writing, or extracurricular activities. Furthermore, the benefits of promoting equality and reducing bullying through uniforms outweigh the potential limitation on individual expression. By focusing on academics and character development rather than appearance, schools can foster a more inclusive and respectful environment."(Add evidence and sources, cite)</a:t>
            </a:r>
          </a:p>
          <a:p>
            <a:endParaRPr lang="en-US" sz="2000" dirty="0"/>
          </a:p>
          <a:p>
            <a:endParaRPr lang="en-US" sz="20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42076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E54F0318-0D58-009A-B9C3-1BEBDED87B1B}"/>
              </a:ext>
            </a:extLst>
          </p:cNvPr>
          <p:cNvPicPr>
            <a:picLocks noChangeAspect="1"/>
          </p:cNvPicPr>
          <p:nvPr/>
        </p:nvPicPr>
        <p:blipFill>
          <a:blip r:embed="rId3"/>
          <a:srcRect r="47341" b="-2"/>
          <a:stretch/>
        </p:blipFill>
        <p:spPr>
          <a:xfrm>
            <a:off x="46702" y="0"/>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500ED-E3F4-98FA-6CE1-515FD015F35E}"/>
              </a:ext>
            </a:extLst>
          </p:cNvPr>
          <p:cNvSpPr>
            <a:spLocks noGrp="1"/>
          </p:cNvSpPr>
          <p:nvPr>
            <p:ph type="title"/>
          </p:nvPr>
        </p:nvSpPr>
        <p:spPr>
          <a:xfrm>
            <a:off x="3607632" y="157398"/>
            <a:ext cx="8309547" cy="1559301"/>
          </a:xfrm>
        </p:spPr>
        <p:txBody>
          <a:bodyPr>
            <a:normAutofit/>
          </a:bodyPr>
          <a:lstStyle/>
          <a:p>
            <a:r>
              <a:rPr lang="en-US" sz="2800" dirty="0"/>
              <a:t>Tips for Including Counters and Rebuttals Effectively</a:t>
            </a:r>
            <a:br>
              <a:rPr lang="en-US" sz="3400" dirty="0"/>
            </a:br>
            <a:endParaRPr lang="en-US" sz="3400" dirty="0"/>
          </a:p>
        </p:txBody>
      </p:sp>
      <p:sp>
        <p:nvSpPr>
          <p:cNvPr id="3" name="Content Placeholder 2">
            <a:extLst>
              <a:ext uri="{FF2B5EF4-FFF2-40B4-BE49-F238E27FC236}">
                <a16:creationId xmlns:a16="http://schemas.microsoft.com/office/drawing/2014/main" id="{91CA44AF-F231-60D5-DB5C-08169632C299}"/>
              </a:ext>
            </a:extLst>
          </p:cNvPr>
          <p:cNvSpPr>
            <a:spLocks noGrp="1"/>
          </p:cNvSpPr>
          <p:nvPr>
            <p:ph idx="1"/>
          </p:nvPr>
        </p:nvSpPr>
        <p:spPr>
          <a:xfrm>
            <a:off x="5594309" y="1142999"/>
            <a:ext cx="6413577" cy="5557603"/>
          </a:xfrm>
        </p:spPr>
        <p:txBody>
          <a:bodyPr anchor="ctr">
            <a:normAutofit/>
          </a:bodyPr>
          <a:lstStyle/>
          <a:p>
            <a:pPr marL="0" indent="0">
              <a:buNone/>
            </a:pPr>
            <a:r>
              <a:rPr lang="en-US" sz="1100" dirty="0"/>
              <a:t>1</a:t>
            </a:r>
            <a:r>
              <a:rPr lang="en-US" sz="1800" dirty="0"/>
              <a:t>.</a:t>
            </a:r>
            <a:r>
              <a:rPr lang="en-US" sz="1800" b="1" dirty="0"/>
              <a:t>Acknowledge the Strengths</a:t>
            </a:r>
            <a:r>
              <a:rPr lang="en-US" sz="1800" dirty="0"/>
              <a:t>: When addressing a counterargument, briefly acknowledge why some people believe it’s a valid point. This shows you understand both sides.</a:t>
            </a:r>
          </a:p>
          <a:p>
            <a:pPr marL="0" indent="0">
              <a:buNone/>
            </a:pPr>
            <a:r>
              <a:rPr lang="en-US" sz="1800" dirty="0"/>
              <a:t>2.</a:t>
            </a:r>
            <a:r>
              <a:rPr lang="en-US" sz="1800" b="1" dirty="0"/>
              <a:t>Transition Phrases</a:t>
            </a:r>
            <a:r>
              <a:rPr lang="en-US" sz="1800" dirty="0"/>
              <a:t>: Use phrases like "However," "On the other hand," "While it is true that," to introduce your rebuttal smoothly.</a:t>
            </a:r>
          </a:p>
          <a:p>
            <a:pPr marL="0" indent="0">
              <a:buNone/>
            </a:pPr>
            <a:r>
              <a:rPr lang="en-US" sz="1800" dirty="0"/>
              <a:t>3.</a:t>
            </a:r>
            <a:r>
              <a:rPr lang="en-US" sz="1800" b="1" dirty="0"/>
              <a:t>Use Evidence</a:t>
            </a:r>
            <a:r>
              <a:rPr lang="en-US" sz="1800" dirty="0"/>
              <a:t>: Provide evidence or examples to support your rebuttal. This could include statistics, research findings, or real-life examples.</a:t>
            </a:r>
          </a:p>
          <a:p>
            <a:r>
              <a:rPr lang="en-US" sz="1800" dirty="0"/>
              <a:t>Example of Using Counters and Rebuttals in the Essay</a:t>
            </a:r>
          </a:p>
          <a:p>
            <a:r>
              <a:rPr lang="en-US" sz="1800" dirty="0"/>
              <a:t>Counterargument: "Critics argue that mandating school uniforms limits students’ rights to express themselves."</a:t>
            </a:r>
          </a:p>
          <a:p>
            <a:r>
              <a:rPr lang="en-US" sz="1800" dirty="0"/>
              <a:t>Rebuttal: "While personal expression is important, schools are places of learning, and uniforms help create an environment focused on education rather than fashion. Moreover, students can express their individuality through their thoughts, actions, and academic achievements rather than just their attire."</a:t>
            </a:r>
          </a:p>
          <a:p>
            <a:endParaRPr lang="en-US" sz="1100" dirty="0"/>
          </a:p>
        </p:txBody>
      </p:sp>
    </p:spTree>
    <p:custDataLst>
      <p:tags r:id="rId1"/>
    </p:custDataLst>
    <p:extLst>
      <p:ext uri="{BB962C8B-B14F-4D97-AF65-F5344CB8AC3E}">
        <p14:creationId xmlns:p14="http://schemas.microsoft.com/office/powerpoint/2010/main" val="314311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C8361-1DCB-4616-B512-D8846A931589}"/>
              </a:ext>
            </a:extLst>
          </p:cNvPr>
          <p:cNvSpPr>
            <a:spLocks noGrp="1"/>
          </p:cNvSpPr>
          <p:nvPr>
            <p:ph type="title"/>
          </p:nvPr>
        </p:nvSpPr>
        <p:spPr>
          <a:xfrm>
            <a:off x="956826" y="1112969"/>
            <a:ext cx="3937298" cy="4166010"/>
          </a:xfrm>
        </p:spPr>
        <p:txBody>
          <a:bodyPr>
            <a:normAutofit/>
          </a:bodyPr>
          <a:lstStyle/>
          <a:p>
            <a:r>
              <a:rPr lang="en-US">
                <a:solidFill>
                  <a:srgbClr val="FFFFFF"/>
                </a:solidFill>
              </a:rPr>
              <a:t>Step 8: Revisit the Thesis Statement in Your Conclusion</a:t>
            </a:r>
            <a:br>
              <a:rPr lang="en-US">
                <a:solidFill>
                  <a:srgbClr val="FFFFFF"/>
                </a:solidFill>
              </a:rPr>
            </a:b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8EFD1C0-3E19-A606-21B8-37319CCD1D05}"/>
              </a:ext>
            </a:extLst>
          </p:cNvPr>
          <p:cNvSpPr>
            <a:spLocks noGrp="1"/>
          </p:cNvSpPr>
          <p:nvPr>
            <p:ph idx="1"/>
          </p:nvPr>
        </p:nvSpPr>
        <p:spPr>
          <a:xfrm>
            <a:off x="6096000" y="820880"/>
            <a:ext cx="5257799" cy="4889350"/>
          </a:xfrm>
        </p:spPr>
        <p:txBody>
          <a:bodyPr anchor="t">
            <a:normAutofit/>
          </a:bodyPr>
          <a:lstStyle/>
          <a:p>
            <a:r>
              <a:rPr lang="en-US" sz="2200" dirty="0"/>
              <a:t>In the conclusion, restate your thesis in a new way, summarizing how the body paragraphs have proven your point. The conclusion should emphasize the importance of your argument and suggest broader implications.</a:t>
            </a:r>
          </a:p>
          <a:p>
            <a:r>
              <a:rPr lang="en-US" sz="2200" dirty="0"/>
              <a:t>Example: "In conclusion, making school uniforms mandatory helps reduce economic disparities, prevent bullying, and improve safety in schools. By focusing on these benefits, schools can create an inclusive and secure environment where every student can thrive."</a:t>
            </a:r>
          </a:p>
          <a:p>
            <a:endParaRPr lang="en-US" sz="22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ustDataLst>
      <p:tags r:id="rId1"/>
    </p:custDataLst>
    <p:extLst>
      <p:ext uri="{BB962C8B-B14F-4D97-AF65-F5344CB8AC3E}">
        <p14:creationId xmlns:p14="http://schemas.microsoft.com/office/powerpoint/2010/main" val="41154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en placed on top of a signature line">
            <a:extLst>
              <a:ext uri="{FF2B5EF4-FFF2-40B4-BE49-F238E27FC236}">
                <a16:creationId xmlns:a16="http://schemas.microsoft.com/office/drawing/2014/main" id="{2D7553E4-2E9C-121B-6C2D-4159840B292E}"/>
              </a:ext>
            </a:extLst>
          </p:cNvPr>
          <p:cNvPicPr>
            <a:picLocks noChangeAspect="1"/>
          </p:cNvPicPr>
          <p:nvPr/>
        </p:nvPicPr>
        <p:blipFill>
          <a:blip r:embed="rId3"/>
          <a:srcRect l="51317" r="1422"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F6117B-FB7C-AB96-8222-388A753A45EE}"/>
              </a:ext>
            </a:extLst>
          </p:cNvPr>
          <p:cNvSpPr>
            <a:spLocks noGrp="1"/>
          </p:cNvSpPr>
          <p:nvPr>
            <p:ph type="title"/>
          </p:nvPr>
        </p:nvSpPr>
        <p:spPr>
          <a:xfrm>
            <a:off x="5827048" y="407987"/>
            <a:ext cx="5721484" cy="1325563"/>
          </a:xfrm>
        </p:spPr>
        <p:txBody>
          <a:bodyPr>
            <a:normAutofit/>
          </a:bodyPr>
          <a:lstStyle/>
          <a:p>
            <a:r>
              <a:rPr lang="en-US" dirty="0"/>
              <a:t>Summary</a:t>
            </a:r>
            <a:br>
              <a:rPr lang="en-US" dirty="0"/>
            </a:br>
            <a:endParaRPr lang="en-US" dirty="0"/>
          </a:p>
        </p:txBody>
      </p:sp>
      <p:sp>
        <p:nvSpPr>
          <p:cNvPr id="3" name="Content Placeholder 2">
            <a:extLst>
              <a:ext uri="{FF2B5EF4-FFF2-40B4-BE49-F238E27FC236}">
                <a16:creationId xmlns:a16="http://schemas.microsoft.com/office/drawing/2014/main" id="{51075F70-D3CF-74FF-9578-002CBF1FF37B}"/>
              </a:ext>
            </a:extLst>
          </p:cNvPr>
          <p:cNvSpPr>
            <a:spLocks noGrp="1"/>
          </p:cNvSpPr>
          <p:nvPr>
            <p:ph idx="1"/>
          </p:nvPr>
        </p:nvSpPr>
        <p:spPr>
          <a:xfrm>
            <a:off x="5411449" y="1139252"/>
            <a:ext cx="6137083" cy="5310761"/>
          </a:xfrm>
        </p:spPr>
        <p:txBody>
          <a:bodyPr>
            <a:normAutofit fontScale="92500" lnSpcReduction="10000"/>
          </a:bodyPr>
          <a:lstStyle/>
          <a:p>
            <a:pPr marL="0" indent="0">
              <a:buNone/>
            </a:pPr>
            <a:r>
              <a:rPr lang="en-US" sz="2400" b="1" dirty="0"/>
              <a:t>The thesis statement is the foundation of your argumentative essay</a:t>
            </a:r>
            <a:r>
              <a:rPr lang="en-US" sz="2400" dirty="0"/>
              <a:t>.</a:t>
            </a:r>
          </a:p>
          <a:p>
            <a:r>
              <a:rPr lang="en-US" sz="2400" dirty="0"/>
              <a:t>It should take a clear, arguable stance.</a:t>
            </a:r>
          </a:p>
          <a:p>
            <a:r>
              <a:rPr lang="en-US" sz="2400" dirty="0"/>
              <a:t>It should be used to guide the essay's structure, with each main point in the thesis becoming the focus of a body paragraph.</a:t>
            </a:r>
          </a:p>
          <a:p>
            <a:r>
              <a:rPr lang="en-US" sz="2400" dirty="0"/>
              <a:t>It should be supported with evidence in the body paragraphs.</a:t>
            </a:r>
          </a:p>
          <a:p>
            <a:r>
              <a:rPr lang="en-US" sz="2400" dirty="0"/>
              <a:t>It should be strengthened by adding counters and rebuttals.	</a:t>
            </a:r>
          </a:p>
          <a:p>
            <a:r>
              <a:rPr lang="en-US" sz="2400" dirty="0"/>
              <a:t>It should be revisited in the conclusion to reinforce your argument.</a:t>
            </a:r>
          </a:p>
          <a:p>
            <a:pPr marL="0" indent="0">
              <a:buNone/>
            </a:pPr>
            <a:r>
              <a:rPr lang="en-US" sz="2400" dirty="0"/>
              <a:t>By following these steps, you'll be able to effectively use a thesis statement to craft a well-structured argumentative essay.</a:t>
            </a:r>
          </a:p>
          <a:p>
            <a:endParaRPr lang="en-US" sz="2000" dirty="0"/>
          </a:p>
          <a:p>
            <a:endParaRPr lang="en-US" sz="2000" dirty="0"/>
          </a:p>
        </p:txBody>
      </p:sp>
    </p:spTree>
    <p:custDataLst>
      <p:tags r:id="rId1"/>
    </p:custDataLst>
    <p:extLst>
      <p:ext uri="{BB962C8B-B14F-4D97-AF65-F5344CB8AC3E}">
        <p14:creationId xmlns:p14="http://schemas.microsoft.com/office/powerpoint/2010/main" val="158768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6D7901-8FB0-6EAB-3CC5-DB5AB5EDCEA8}"/>
              </a:ext>
            </a:extLst>
          </p:cNvPr>
          <p:cNvSpPr>
            <a:spLocks noGrp="1"/>
          </p:cNvSpPr>
          <p:nvPr>
            <p:ph type="title"/>
          </p:nvPr>
        </p:nvSpPr>
        <p:spPr>
          <a:xfrm>
            <a:off x="838200" y="3905833"/>
            <a:ext cx="4215063" cy="2398713"/>
          </a:xfrm>
        </p:spPr>
        <p:txBody>
          <a:bodyPr>
            <a:normAutofit/>
          </a:bodyPr>
          <a:lstStyle/>
          <a:p>
            <a:r>
              <a:rPr lang="en-US" sz="3700" b="1" kern="100">
                <a:latin typeface="Aptos" panose="020B0004020202020204" pitchFamily="34" charset="0"/>
                <a:ea typeface="Aptos" panose="020B0004020202020204" pitchFamily="34" charset="0"/>
                <a:cs typeface="Times New Roman" panose="02020603050405020304" pitchFamily="18" charset="0"/>
              </a:rPr>
              <a:t>Characteristics of a Good Debatable Thesis Statement</a:t>
            </a:r>
            <a:br>
              <a:rPr lang="en-US" sz="3700" kern="100">
                <a:latin typeface="Aptos" panose="020B0004020202020204" pitchFamily="34" charset="0"/>
                <a:ea typeface="Aptos" panose="020B0004020202020204" pitchFamily="34" charset="0"/>
                <a:cs typeface="Times New Roman" panose="02020603050405020304" pitchFamily="18" charset="0"/>
              </a:rPr>
            </a:br>
            <a:endParaRPr lang="en-US" sz="3700"/>
          </a:p>
        </p:txBody>
      </p:sp>
      <p:pic>
        <p:nvPicPr>
          <p:cNvPr id="4" name="Picture 3" descr="Cartoon of people sitting on tables with signs on them&#10;&#10;Description automatically generated">
            <a:extLst>
              <a:ext uri="{FF2B5EF4-FFF2-40B4-BE49-F238E27FC236}">
                <a16:creationId xmlns:a16="http://schemas.microsoft.com/office/drawing/2014/main" id="{362FB445-369A-E7C7-724D-C40FE889CA67}"/>
              </a:ext>
            </a:extLst>
          </p:cNvPr>
          <p:cNvPicPr>
            <a:picLocks noChangeAspect="1"/>
          </p:cNvPicPr>
          <p:nvPr/>
        </p:nvPicPr>
        <p:blipFill>
          <a:blip r:embed="rId3"/>
          <a:stretch>
            <a:fillRect/>
          </a:stretch>
        </p:blipFill>
        <p:spPr>
          <a:xfrm>
            <a:off x="2196691" y="553454"/>
            <a:ext cx="7799786" cy="2469279"/>
          </a:xfrm>
          <a:prstGeom prst="rect">
            <a:avLst/>
          </a:prstGeom>
        </p:spPr>
      </p:pic>
      <p:sp>
        <p:nvSpPr>
          <p:cNvPr id="3" name="Content Placeholder 2">
            <a:extLst>
              <a:ext uri="{FF2B5EF4-FFF2-40B4-BE49-F238E27FC236}">
                <a16:creationId xmlns:a16="http://schemas.microsoft.com/office/drawing/2014/main" id="{8210B711-0EBC-EC31-A50D-EEFD52832303}"/>
              </a:ext>
            </a:extLst>
          </p:cNvPr>
          <p:cNvSpPr>
            <a:spLocks noGrp="1"/>
          </p:cNvSpPr>
          <p:nvPr>
            <p:ph idx="1"/>
          </p:nvPr>
        </p:nvSpPr>
        <p:spPr>
          <a:xfrm>
            <a:off x="5630779" y="3884452"/>
            <a:ext cx="5723021" cy="2398713"/>
          </a:xfrm>
        </p:spPr>
        <p:txBody>
          <a:bodyPr anchor="ctr">
            <a:normAutofit/>
          </a:bodyPr>
          <a:lstStyle/>
          <a:p>
            <a:pPr marL="342900" marR="0" lvl="0" indent="-342900">
              <a:spcBef>
                <a:spcPts val="0"/>
              </a:spcBef>
              <a:spcAft>
                <a:spcPts val="800"/>
              </a:spcAft>
              <a:buSzPts val="1000"/>
              <a:buFont typeface="Symbol" panose="05050102010706020507" pitchFamily="18" charset="2"/>
              <a:buChar char=""/>
              <a:tabLst>
                <a:tab pos="457200" algn="l"/>
              </a:tabLst>
            </a:pPr>
            <a:r>
              <a:rPr lang="en-US" sz="1600" b="1" kern="100">
                <a:effectLst/>
                <a:latin typeface="Aptos" panose="020B0004020202020204" pitchFamily="34" charset="0"/>
                <a:ea typeface="Aptos" panose="020B0004020202020204" pitchFamily="34" charset="0"/>
                <a:cs typeface="Times New Roman" panose="02020603050405020304" pitchFamily="18" charset="0"/>
              </a:rPr>
              <a:t>Be debatable</a:t>
            </a:r>
            <a:r>
              <a:rPr lang="en-US" sz="1600" kern="100">
                <a:effectLst/>
                <a:latin typeface="Aptos" panose="020B0004020202020204" pitchFamily="34" charset="0"/>
                <a:ea typeface="Aptos" panose="020B0004020202020204" pitchFamily="34" charset="0"/>
                <a:cs typeface="Times New Roman" panose="02020603050405020304" pitchFamily="18" charset="0"/>
              </a:rPr>
              <a:t>: It should present a claim that can be argued for or against.</a:t>
            </a:r>
          </a:p>
          <a:p>
            <a:pPr marL="342900" marR="0" lvl="0" indent="-342900">
              <a:spcBef>
                <a:spcPts val="0"/>
              </a:spcBef>
              <a:spcAft>
                <a:spcPts val="800"/>
              </a:spcAft>
              <a:buSzPts val="1000"/>
              <a:buFont typeface="Symbol" panose="05050102010706020507" pitchFamily="18" charset="2"/>
              <a:buChar char=""/>
              <a:tabLst>
                <a:tab pos="457200" algn="l"/>
              </a:tabLst>
            </a:pPr>
            <a:r>
              <a:rPr lang="en-US" sz="1600" b="1" kern="100">
                <a:effectLst/>
                <a:latin typeface="Aptos" panose="020B0004020202020204" pitchFamily="34" charset="0"/>
                <a:ea typeface="Aptos" panose="020B0004020202020204" pitchFamily="34" charset="0"/>
                <a:cs typeface="Times New Roman" panose="02020603050405020304" pitchFamily="18" charset="0"/>
              </a:rPr>
              <a:t>Be specific</a:t>
            </a:r>
            <a:r>
              <a:rPr lang="en-US" sz="1600" kern="100">
                <a:effectLst/>
                <a:latin typeface="Aptos" panose="020B0004020202020204" pitchFamily="34" charset="0"/>
                <a:ea typeface="Aptos" panose="020B0004020202020204" pitchFamily="34" charset="0"/>
                <a:cs typeface="Times New Roman" panose="02020603050405020304" pitchFamily="18" charset="0"/>
              </a:rPr>
              <a:t>: A clear, concise statement that focuses on one main idea.</a:t>
            </a:r>
          </a:p>
          <a:p>
            <a:pPr marL="342900" marR="0" lvl="0" indent="-342900">
              <a:spcBef>
                <a:spcPts val="0"/>
              </a:spcBef>
              <a:spcAft>
                <a:spcPts val="800"/>
              </a:spcAft>
              <a:buSzPts val="1000"/>
              <a:buFont typeface="Symbol" panose="05050102010706020507" pitchFamily="18" charset="2"/>
              <a:buChar char=""/>
              <a:tabLst>
                <a:tab pos="457200" algn="l"/>
              </a:tabLst>
            </a:pPr>
            <a:r>
              <a:rPr lang="en-US" sz="1600" b="1" kern="100">
                <a:effectLst/>
                <a:latin typeface="Aptos" panose="020B0004020202020204" pitchFamily="34" charset="0"/>
                <a:ea typeface="Aptos" panose="020B0004020202020204" pitchFamily="34" charset="0"/>
                <a:cs typeface="Times New Roman" panose="02020603050405020304" pitchFamily="18" charset="0"/>
              </a:rPr>
              <a:t>Be clear</a:t>
            </a:r>
            <a:r>
              <a:rPr lang="en-US" sz="1600" kern="100">
                <a:effectLst/>
                <a:latin typeface="Aptos" panose="020B0004020202020204" pitchFamily="34" charset="0"/>
                <a:ea typeface="Aptos" panose="020B0004020202020204" pitchFamily="34" charset="0"/>
                <a:cs typeface="Times New Roman" panose="02020603050405020304" pitchFamily="18" charset="0"/>
              </a:rPr>
              <a:t>: Easy for the reader to understand.</a:t>
            </a:r>
          </a:p>
          <a:p>
            <a:pPr marL="342900" marR="0" lvl="0" indent="-342900">
              <a:spcBef>
                <a:spcPts val="0"/>
              </a:spcBef>
              <a:spcAft>
                <a:spcPts val="800"/>
              </a:spcAft>
              <a:buSzPts val="1000"/>
              <a:buFont typeface="Symbol" panose="05050102010706020507" pitchFamily="18" charset="2"/>
              <a:buChar char=""/>
              <a:tabLst>
                <a:tab pos="457200" algn="l"/>
              </a:tabLst>
            </a:pPr>
            <a:r>
              <a:rPr lang="en-US" sz="1600" b="1" kern="100">
                <a:effectLst/>
                <a:latin typeface="Aptos" panose="020B0004020202020204" pitchFamily="34" charset="0"/>
                <a:ea typeface="Aptos" panose="020B0004020202020204" pitchFamily="34" charset="0"/>
                <a:cs typeface="Times New Roman" panose="02020603050405020304" pitchFamily="18" charset="0"/>
              </a:rPr>
              <a:t>Be arguable</a:t>
            </a:r>
            <a:r>
              <a:rPr lang="en-US" sz="1600" kern="100">
                <a:effectLst/>
                <a:latin typeface="Aptos" panose="020B0004020202020204" pitchFamily="34" charset="0"/>
                <a:ea typeface="Aptos" panose="020B0004020202020204" pitchFamily="34" charset="0"/>
                <a:cs typeface="Times New Roman" panose="02020603050405020304" pitchFamily="18" charset="0"/>
              </a:rPr>
              <a:t>: It shouldn’t be a simple statement of fact.</a:t>
            </a:r>
          </a:p>
          <a:p>
            <a:pPr marL="342900" marR="0" lvl="0" indent="-342900">
              <a:spcBef>
                <a:spcPts val="0"/>
              </a:spcBef>
              <a:spcAft>
                <a:spcPts val="800"/>
              </a:spcAft>
              <a:buSzPts val="1000"/>
              <a:buFont typeface="Symbol" panose="05050102010706020507" pitchFamily="18" charset="2"/>
              <a:buChar char=""/>
              <a:tabLst>
                <a:tab pos="457200" algn="l"/>
              </a:tabLst>
            </a:pPr>
            <a:r>
              <a:rPr lang="en-US" sz="1600" b="1" kern="100">
                <a:effectLst/>
                <a:latin typeface="Aptos" panose="020B0004020202020204" pitchFamily="34" charset="0"/>
                <a:ea typeface="Aptos" panose="020B0004020202020204" pitchFamily="34" charset="0"/>
                <a:cs typeface="Times New Roman" panose="02020603050405020304" pitchFamily="18" charset="0"/>
              </a:rPr>
              <a:t>Take a position</a:t>
            </a:r>
            <a:r>
              <a:rPr lang="en-US" sz="1600" kern="100">
                <a:effectLst/>
                <a:latin typeface="Aptos" panose="020B0004020202020204" pitchFamily="34" charset="0"/>
                <a:ea typeface="Aptos" panose="020B0004020202020204" pitchFamily="34" charset="0"/>
                <a:cs typeface="Times New Roman" panose="02020603050405020304" pitchFamily="18" charset="0"/>
              </a:rPr>
              <a:t>: The statement should reflect your stance on the topic.</a:t>
            </a:r>
          </a:p>
          <a:p>
            <a:endParaRPr lang="en-US" sz="1600"/>
          </a:p>
        </p:txBody>
      </p:sp>
    </p:spTree>
    <p:custDataLst>
      <p:tags r:id="rId1"/>
    </p:custDataLst>
    <p:extLst>
      <p:ext uri="{BB962C8B-B14F-4D97-AF65-F5344CB8AC3E}">
        <p14:creationId xmlns:p14="http://schemas.microsoft.com/office/powerpoint/2010/main" val="46766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1F43-DA12-1DE6-D741-2FA134DE890D}"/>
              </a:ext>
            </a:extLst>
          </p:cNvPr>
          <p:cNvSpPr>
            <a:spLocks noGrp="1"/>
          </p:cNvSpPr>
          <p:nvPr>
            <p:ph type="title"/>
          </p:nvPr>
        </p:nvSpPr>
        <p:spPr>
          <a:xfrm>
            <a:off x="838200" y="65322"/>
            <a:ext cx="10515600" cy="1118901"/>
          </a:xfrm>
        </p:spPr>
        <p:txBody>
          <a:bodyPr>
            <a:normAutofit/>
          </a:bodyPr>
          <a:lstStyle/>
          <a:p>
            <a:r>
              <a:rPr lang="en-US" sz="3200" b="1" kern="100" dirty="0">
                <a:latin typeface="Aptos" panose="020B0004020202020204" pitchFamily="34" charset="0"/>
                <a:ea typeface="Aptos" panose="020B0004020202020204" pitchFamily="34" charset="0"/>
                <a:cs typeface="Times New Roman" panose="02020603050405020304" pitchFamily="18" charset="0"/>
              </a:rPr>
              <a:t>The Process of Writing a Debatable Thesis Statement</a:t>
            </a:r>
            <a:br>
              <a:rPr lang="en-US" sz="3200" kern="100" dirty="0">
                <a:latin typeface="Aptos" panose="020B0004020202020204" pitchFamily="34" charset="0"/>
                <a:ea typeface="Aptos" panose="020B0004020202020204" pitchFamily="34" charset="0"/>
                <a:cs typeface="Times New Roman" panose="02020603050405020304" pitchFamily="18" charset="0"/>
              </a:rPr>
            </a:br>
            <a:endParaRPr lang="en-US" sz="3200" dirty="0"/>
          </a:p>
        </p:txBody>
      </p:sp>
      <p:graphicFrame>
        <p:nvGraphicFramePr>
          <p:cNvPr id="24" name="Content Placeholder 2">
            <a:extLst>
              <a:ext uri="{FF2B5EF4-FFF2-40B4-BE49-F238E27FC236}">
                <a16:creationId xmlns:a16="http://schemas.microsoft.com/office/drawing/2014/main" id="{09911837-A122-55C9-D315-51C38626F1A4}"/>
              </a:ext>
            </a:extLst>
          </p:cNvPr>
          <p:cNvGraphicFramePr>
            <a:graphicFrameLocks noGrp="1"/>
          </p:cNvGraphicFramePr>
          <p:nvPr>
            <p:ph idx="1"/>
            <p:extLst>
              <p:ext uri="{D42A27DB-BD31-4B8C-83A1-F6EECF244321}">
                <p14:modId xmlns:p14="http://schemas.microsoft.com/office/powerpoint/2010/main" val="3592989316"/>
              </p:ext>
            </p:extLst>
          </p:nvPr>
        </p:nvGraphicFramePr>
        <p:xfrm>
          <a:off x="838200" y="2141537"/>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CF5D2582-7848-BAD2-A2D0-F2AD8D2E5B0F}"/>
              </a:ext>
            </a:extLst>
          </p:cNvPr>
          <p:cNvPicPr>
            <a:picLocks noChangeAspect="1"/>
          </p:cNvPicPr>
          <p:nvPr/>
        </p:nvPicPr>
        <p:blipFill>
          <a:blip r:embed="rId9"/>
          <a:stretch>
            <a:fillRect/>
          </a:stretch>
        </p:blipFill>
        <p:spPr>
          <a:xfrm>
            <a:off x="4936885" y="624772"/>
            <a:ext cx="2209910" cy="1516765"/>
          </a:xfrm>
          <a:prstGeom prst="rect">
            <a:avLst/>
          </a:prstGeom>
        </p:spPr>
      </p:pic>
    </p:spTree>
    <p:custDataLst>
      <p:tags r:id="rId1"/>
    </p:custDataLst>
    <p:extLst>
      <p:ext uri="{BB962C8B-B14F-4D97-AF65-F5344CB8AC3E}">
        <p14:creationId xmlns:p14="http://schemas.microsoft.com/office/powerpoint/2010/main" val="242914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BDCE-698C-162B-66AD-08C5202C6131}"/>
              </a:ext>
            </a:extLst>
          </p:cNvPr>
          <p:cNvSpPr>
            <a:spLocks noGrp="1"/>
          </p:cNvSpPr>
          <p:nvPr>
            <p:ph type="ctrTitle"/>
          </p:nvPr>
        </p:nvSpPr>
        <p:spPr/>
        <p:txBody>
          <a:bodyPr/>
          <a:lstStyle/>
          <a:p>
            <a:r>
              <a:rPr lang="en-US" dirty="0"/>
              <a:t>Examples</a:t>
            </a:r>
          </a:p>
        </p:txBody>
      </p:sp>
      <p:sp>
        <p:nvSpPr>
          <p:cNvPr id="3" name="Subtitle 2">
            <a:extLst>
              <a:ext uri="{FF2B5EF4-FFF2-40B4-BE49-F238E27FC236}">
                <a16:creationId xmlns:a16="http://schemas.microsoft.com/office/drawing/2014/main" id="{BFF0B9D4-B014-D980-EDA4-D9573ACDDF6F}"/>
              </a:ext>
            </a:extLst>
          </p:cNvPr>
          <p:cNvSpPr>
            <a:spLocks noGrp="1"/>
          </p:cNvSpPr>
          <p:nvPr>
            <p:ph type="subTitle" idx="1"/>
          </p:nvPr>
        </p:nvSpPr>
        <p:spPr/>
        <p:txBody>
          <a:bodyPr>
            <a:normAutofit/>
          </a:bodyPr>
          <a:lstStyle/>
          <a:p>
            <a:r>
              <a:rPr lang="en-US" sz="3600" dirty="0"/>
              <a:t>Effective and Ineffective Thesis Statements</a:t>
            </a:r>
          </a:p>
        </p:txBody>
      </p:sp>
    </p:spTree>
    <p:custDataLst>
      <p:tags r:id="rId1"/>
    </p:custDataLst>
    <p:extLst>
      <p:ext uri="{BB962C8B-B14F-4D97-AF65-F5344CB8AC3E}">
        <p14:creationId xmlns:p14="http://schemas.microsoft.com/office/powerpoint/2010/main" val="1487823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FC7E5-363A-6E33-1771-2598A878F5E3}"/>
              </a:ext>
            </a:extLst>
          </p:cNvPr>
          <p:cNvSpPr>
            <a:spLocks noGrp="1"/>
          </p:cNvSpPr>
          <p:nvPr>
            <p:ph type="title"/>
          </p:nvPr>
        </p:nvSpPr>
        <p:spPr>
          <a:xfrm>
            <a:off x="572493" y="238539"/>
            <a:ext cx="11018520" cy="1434415"/>
          </a:xfrm>
        </p:spPr>
        <p:txBody>
          <a:bodyPr anchor="b">
            <a:normAutofit/>
          </a:bodyPr>
          <a:lstStyle/>
          <a:p>
            <a:r>
              <a:rPr lang="en-US" sz="4600" dirty="0"/>
              <a:t>Let’s start with the ineffective: Too broad or unsupported or subjective</a:t>
            </a: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06B265-2917-E19A-70E7-EF327FD2E8AE}"/>
              </a:ext>
            </a:extLst>
          </p:cNvPr>
          <p:cNvSpPr>
            <a:spLocks noGrp="1"/>
          </p:cNvSpPr>
          <p:nvPr>
            <p:ph idx="1"/>
          </p:nvPr>
        </p:nvSpPr>
        <p:spPr>
          <a:xfrm>
            <a:off x="572493" y="2071316"/>
            <a:ext cx="6713552" cy="4119172"/>
          </a:xfrm>
        </p:spPr>
        <p:txBody>
          <a:bodyPr anchor="t">
            <a:normAutofit/>
          </a:bodyPr>
          <a:lstStyle/>
          <a:p>
            <a:r>
              <a:rPr lang="en-US" sz="2200"/>
              <a:t>Example 1: "Schools should not have exams because they stress students out."</a:t>
            </a:r>
          </a:p>
          <a:p>
            <a:pPr marL="0" indent="0">
              <a:buNone/>
            </a:pPr>
            <a:r>
              <a:rPr lang="en-US" sz="2200"/>
              <a:t>Why it’s ugly: This is overly emotional and doesn't address any evidence or make a logical argument.</a:t>
            </a:r>
          </a:p>
          <a:p>
            <a:r>
              <a:rPr lang="en-US" sz="2200"/>
              <a:t>Example 2: "Technology is bad for education."</a:t>
            </a:r>
          </a:p>
          <a:p>
            <a:pPr marL="0" indent="0">
              <a:buNone/>
            </a:pPr>
            <a:r>
              <a:rPr lang="en-US" sz="2200"/>
              <a:t>Why it’s ugly: This statement is too broad and lacks specificity. "Technology" and "bad" need clarification.</a:t>
            </a:r>
          </a:p>
          <a:p>
            <a:r>
              <a:rPr lang="en-US" sz="2200"/>
              <a:t>So, what is wrong with these?</a:t>
            </a:r>
          </a:p>
          <a:p>
            <a:r>
              <a:rPr lang="en-US" sz="2200"/>
              <a:t>These statements are either too </a:t>
            </a:r>
            <a:r>
              <a:rPr lang="en-US" sz="2200" b="1"/>
              <a:t>broad, overly subjective, or poorly phrased.</a:t>
            </a:r>
          </a:p>
          <a:p>
            <a:endParaRPr lang="en-US" sz="2200"/>
          </a:p>
        </p:txBody>
      </p:sp>
      <p:pic>
        <p:nvPicPr>
          <p:cNvPr id="4" name="Picture 3" descr="A cartoon of a child and a child eating a cake&#10;&#10;Description automatically generated">
            <a:extLst>
              <a:ext uri="{FF2B5EF4-FFF2-40B4-BE49-F238E27FC236}">
                <a16:creationId xmlns:a16="http://schemas.microsoft.com/office/drawing/2014/main" id="{7BDCDA7A-A8F7-4169-13E3-EFD38DDCCAC5}"/>
              </a:ext>
            </a:extLst>
          </p:cNvPr>
          <p:cNvPicPr>
            <a:picLocks noChangeAspect="1"/>
          </p:cNvPicPr>
          <p:nvPr/>
        </p:nvPicPr>
        <p:blipFill>
          <a:blip r:embed="rId3"/>
          <a:srcRect l="9214" r="24755" b="-1"/>
          <a:stretch/>
        </p:blipFill>
        <p:spPr>
          <a:xfrm>
            <a:off x="7675658" y="2093976"/>
            <a:ext cx="3941064" cy="4096512"/>
          </a:xfrm>
          <a:prstGeom prst="rect">
            <a:avLst/>
          </a:prstGeom>
        </p:spPr>
      </p:pic>
    </p:spTree>
    <p:custDataLst>
      <p:tags r:id="rId1"/>
    </p:custDataLst>
    <p:extLst>
      <p:ext uri="{BB962C8B-B14F-4D97-AF65-F5344CB8AC3E}">
        <p14:creationId xmlns:p14="http://schemas.microsoft.com/office/powerpoint/2010/main" val="3041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66A5F9-F73F-A558-8863-38C13B080E14}"/>
              </a:ext>
            </a:extLst>
          </p:cNvPr>
          <p:cNvSpPr>
            <a:spLocks noGrp="1"/>
          </p:cNvSpPr>
          <p:nvPr>
            <p:ph type="title"/>
          </p:nvPr>
        </p:nvSpPr>
        <p:spPr>
          <a:xfrm>
            <a:off x="572493" y="238539"/>
            <a:ext cx="11018520" cy="1434415"/>
          </a:xfrm>
        </p:spPr>
        <p:txBody>
          <a:bodyPr anchor="b">
            <a:normAutofit/>
          </a:bodyPr>
          <a:lstStyle/>
          <a:p>
            <a:r>
              <a:rPr lang="en-US" sz="5400" dirty="0"/>
              <a:t>Too vague or factual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F13203-7283-8634-0D7D-BE239D0FB992}"/>
              </a:ext>
            </a:extLst>
          </p:cNvPr>
          <p:cNvSpPr>
            <a:spLocks noGrp="1"/>
          </p:cNvSpPr>
          <p:nvPr>
            <p:ph idx="1"/>
          </p:nvPr>
        </p:nvSpPr>
        <p:spPr>
          <a:xfrm>
            <a:off x="572493" y="2071316"/>
            <a:ext cx="6713552" cy="4119172"/>
          </a:xfrm>
        </p:spPr>
        <p:txBody>
          <a:bodyPr anchor="t">
            <a:normAutofit/>
          </a:bodyPr>
          <a:lstStyle/>
          <a:p>
            <a:pPr marL="0" indent="0">
              <a:buNone/>
            </a:pPr>
            <a:r>
              <a:rPr lang="en-US" sz="2200"/>
              <a:t>•Example 1: "Online education is popular."</a:t>
            </a:r>
          </a:p>
          <a:p>
            <a:pPr marL="0" indent="0">
              <a:buNone/>
            </a:pPr>
            <a:r>
              <a:rPr lang="en-US" sz="2200"/>
              <a:t>Why it’s bad: This is a simple fact and not debatable. It doesn't offer any argument or position to discuss.</a:t>
            </a:r>
          </a:p>
          <a:p>
            <a:pPr marL="0" indent="0">
              <a:buNone/>
            </a:pPr>
            <a:r>
              <a:rPr lang="en-US" sz="2200"/>
              <a:t>•Example 2: "There are pros and cons to remote work."</a:t>
            </a:r>
          </a:p>
          <a:p>
            <a:pPr marL="0" indent="0">
              <a:buNone/>
            </a:pPr>
            <a:r>
              <a:rPr lang="en-US" sz="2200"/>
              <a:t>Why it’s bad: This is vague and doesn't give the reader a clear stance or argument to follow.</a:t>
            </a:r>
          </a:p>
          <a:p>
            <a:r>
              <a:rPr lang="en-US" sz="2200"/>
              <a:t>What is wrong with these?</a:t>
            </a:r>
          </a:p>
          <a:p>
            <a:r>
              <a:rPr lang="en-US" sz="2200"/>
              <a:t>These are either </a:t>
            </a:r>
            <a:r>
              <a:rPr lang="en-US" sz="2200" b="1"/>
              <a:t>not specific </a:t>
            </a:r>
            <a:r>
              <a:rPr lang="en-US" sz="2200"/>
              <a:t>or </a:t>
            </a:r>
            <a:r>
              <a:rPr lang="en-US" sz="2200" b="1"/>
              <a:t>do not present an arguable stance.</a:t>
            </a:r>
          </a:p>
        </p:txBody>
      </p:sp>
      <p:pic>
        <p:nvPicPr>
          <p:cNvPr id="4" name="Picture 3" descr="A group of speech bubbles with words&#10;&#10;Description automatically generated">
            <a:extLst>
              <a:ext uri="{FF2B5EF4-FFF2-40B4-BE49-F238E27FC236}">
                <a16:creationId xmlns:a16="http://schemas.microsoft.com/office/drawing/2014/main" id="{B4B7E630-2AD6-9556-472B-27FFFC1E602C}"/>
              </a:ext>
            </a:extLst>
          </p:cNvPr>
          <p:cNvPicPr>
            <a:picLocks noChangeAspect="1"/>
          </p:cNvPicPr>
          <p:nvPr/>
        </p:nvPicPr>
        <p:blipFill>
          <a:blip r:embed="rId4"/>
          <a:srcRect l="8083" r="16921" b="-2"/>
          <a:stretch/>
        </p:blipFill>
        <p:spPr>
          <a:xfrm>
            <a:off x="7675658" y="2093976"/>
            <a:ext cx="3941064" cy="4096512"/>
          </a:xfrm>
          <a:prstGeom prst="rect">
            <a:avLst/>
          </a:prstGeom>
        </p:spPr>
      </p:pic>
    </p:spTree>
    <p:custDataLst>
      <p:tags r:id="rId1"/>
    </p:custDataLst>
    <p:extLst>
      <p:ext uri="{BB962C8B-B14F-4D97-AF65-F5344CB8AC3E}">
        <p14:creationId xmlns:p14="http://schemas.microsoft.com/office/powerpoint/2010/main" val="42278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478E1-C1A1-0CDB-139F-54B50F1D4C54}"/>
              </a:ext>
            </a:extLst>
          </p:cNvPr>
          <p:cNvSpPr>
            <a:spLocks noGrp="1"/>
          </p:cNvSpPr>
          <p:nvPr>
            <p:ph type="title"/>
          </p:nvPr>
        </p:nvSpPr>
        <p:spPr>
          <a:xfrm>
            <a:off x="572493" y="238539"/>
            <a:ext cx="11018520" cy="1434415"/>
          </a:xfrm>
        </p:spPr>
        <p:txBody>
          <a:bodyPr anchor="b">
            <a:normAutofit/>
          </a:bodyPr>
          <a:lstStyle/>
          <a:p>
            <a:r>
              <a:rPr lang="en-US" sz="4600"/>
              <a:t>Finally, to the good: Effective debatable thesis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73FC14-18FA-854D-ABC7-0547AB30BCD0}"/>
              </a:ext>
            </a:extLst>
          </p:cNvPr>
          <p:cNvSpPr>
            <a:spLocks noGrp="1"/>
          </p:cNvSpPr>
          <p:nvPr>
            <p:ph idx="1"/>
          </p:nvPr>
        </p:nvSpPr>
        <p:spPr>
          <a:xfrm>
            <a:off x="572493" y="2071316"/>
            <a:ext cx="7294830" cy="4119172"/>
          </a:xfrm>
        </p:spPr>
        <p:txBody>
          <a:bodyPr anchor="t">
            <a:normAutofit/>
          </a:bodyPr>
          <a:lstStyle/>
          <a:p>
            <a:pPr marL="0" indent="0">
              <a:buNone/>
            </a:pPr>
            <a:r>
              <a:rPr lang="en-US" sz="1900" dirty="0"/>
              <a:t>•Example 1: "The rise of remote work will lead to a significant shift in urban planning, as fewer people will need to live in cities to access jobs."</a:t>
            </a:r>
          </a:p>
          <a:p>
            <a:pPr marL="0" indent="0">
              <a:buNone/>
            </a:pPr>
            <a:r>
              <a:rPr lang="en-US" sz="1900" dirty="0"/>
              <a:t>Why it works: This is specific, debatable, and provides a clear position.</a:t>
            </a:r>
          </a:p>
          <a:p>
            <a:pPr marL="0" indent="0">
              <a:buNone/>
            </a:pPr>
            <a:r>
              <a:rPr lang="en-US" sz="1900" dirty="0"/>
              <a:t>•Example 2: "Although standardized testing aims to assess student performance, it often fails to account for diverse learning styles, making it an ineffective measure of true ability."</a:t>
            </a:r>
          </a:p>
          <a:p>
            <a:pPr marL="0" indent="0">
              <a:buNone/>
            </a:pPr>
            <a:r>
              <a:rPr lang="en-US" sz="1900" dirty="0"/>
              <a:t>Why it works: This makes a specific claim about a widely-discussed issue, and it invites debate on standardized testing's efficacy.</a:t>
            </a:r>
          </a:p>
          <a:p>
            <a:r>
              <a:rPr lang="en-US" sz="1900" dirty="0"/>
              <a:t>These are </a:t>
            </a:r>
            <a:r>
              <a:rPr lang="en-US" sz="1900" b="1" dirty="0"/>
              <a:t>clear, concise</a:t>
            </a:r>
            <a:r>
              <a:rPr lang="en-US" sz="1900" dirty="0"/>
              <a:t>, and provide </a:t>
            </a:r>
            <a:r>
              <a:rPr lang="en-US" sz="1900" b="1" dirty="0"/>
              <a:t>a claim that invites debate.</a:t>
            </a:r>
          </a:p>
          <a:p>
            <a:endParaRPr lang="en-US" sz="1900" dirty="0"/>
          </a:p>
        </p:txBody>
      </p:sp>
      <p:pic>
        <p:nvPicPr>
          <p:cNvPr id="4" name="Picture 3">
            <a:extLst>
              <a:ext uri="{FF2B5EF4-FFF2-40B4-BE49-F238E27FC236}">
                <a16:creationId xmlns:a16="http://schemas.microsoft.com/office/drawing/2014/main" id="{89047B10-366B-1171-E222-5D296C7242AA}"/>
              </a:ext>
            </a:extLst>
          </p:cNvPr>
          <p:cNvPicPr>
            <a:picLocks noChangeAspect="1"/>
          </p:cNvPicPr>
          <p:nvPr/>
        </p:nvPicPr>
        <p:blipFill>
          <a:blip r:embed="rId3"/>
          <a:srcRect l="4665" r="17602" b="1"/>
          <a:stretch/>
        </p:blipFill>
        <p:spPr>
          <a:xfrm>
            <a:off x="8439554" y="2888004"/>
            <a:ext cx="3177167" cy="3302484"/>
          </a:xfrm>
          <a:prstGeom prst="rect">
            <a:avLst/>
          </a:prstGeom>
        </p:spPr>
      </p:pic>
    </p:spTree>
    <p:custDataLst>
      <p:tags r:id="rId1"/>
    </p:custDataLst>
    <p:extLst>
      <p:ext uri="{BB962C8B-B14F-4D97-AF65-F5344CB8AC3E}">
        <p14:creationId xmlns:p14="http://schemas.microsoft.com/office/powerpoint/2010/main" val="219956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46D6-9648-117F-C288-9211D2B17524}"/>
              </a:ext>
            </a:extLst>
          </p:cNvPr>
          <p:cNvSpPr>
            <a:spLocks noGrp="1"/>
          </p:cNvSpPr>
          <p:nvPr>
            <p:ph type="title"/>
          </p:nvPr>
        </p:nvSpPr>
        <p:spPr/>
        <p:txBody>
          <a:bodyPr>
            <a:normAutofit/>
          </a:bodyPr>
          <a:lstStyle/>
          <a:p>
            <a:r>
              <a:rPr lang="en-US" sz="2800" dirty="0"/>
              <a:t>Keywords to identify effective or ineffective debatable thesis statements</a:t>
            </a:r>
          </a:p>
        </p:txBody>
      </p:sp>
      <p:sp>
        <p:nvSpPr>
          <p:cNvPr id="3" name="Content Placeholder 2">
            <a:extLst>
              <a:ext uri="{FF2B5EF4-FFF2-40B4-BE49-F238E27FC236}">
                <a16:creationId xmlns:a16="http://schemas.microsoft.com/office/drawing/2014/main" id="{B2EF96A4-7188-1C39-3B4E-D3DD1A5292C0}"/>
              </a:ext>
            </a:extLst>
          </p:cNvPr>
          <p:cNvSpPr>
            <a:spLocks noGrp="1"/>
          </p:cNvSpPr>
          <p:nvPr>
            <p:ph sz="half" idx="1"/>
          </p:nvPr>
        </p:nvSpPr>
        <p:spPr/>
        <p:txBody>
          <a:bodyPr>
            <a:normAutofit lnSpcReduction="10000"/>
          </a:bodyPr>
          <a:lstStyle/>
          <a:p>
            <a:pPr algn="ctr"/>
            <a:r>
              <a:rPr lang="en-US" b="1" dirty="0"/>
              <a:t>Ineffective</a:t>
            </a:r>
          </a:p>
          <a:p>
            <a:r>
              <a:rPr lang="en-US" dirty="0"/>
              <a:t>Too broad/lacks </a:t>
            </a:r>
            <a:r>
              <a:rPr lang="en-US" dirty="0" err="1"/>
              <a:t>specificty</a:t>
            </a:r>
            <a:endParaRPr lang="en-US" dirty="0"/>
          </a:p>
          <a:p>
            <a:r>
              <a:rPr lang="en-US" dirty="0"/>
              <a:t>Statement of fact</a:t>
            </a:r>
          </a:p>
          <a:p>
            <a:r>
              <a:rPr lang="en-US" dirty="0"/>
              <a:t>Vague language</a:t>
            </a:r>
          </a:p>
          <a:p>
            <a:r>
              <a:rPr lang="en-US" dirty="0"/>
              <a:t>Emotional</a:t>
            </a:r>
          </a:p>
          <a:p>
            <a:r>
              <a:rPr lang="en-US" dirty="0"/>
              <a:t>Exaggerated/Hyperbolic</a:t>
            </a:r>
          </a:p>
          <a:p>
            <a:r>
              <a:rPr lang="en-US" dirty="0"/>
              <a:t>No clear stance</a:t>
            </a:r>
          </a:p>
          <a:p>
            <a:r>
              <a:rPr lang="en-US" dirty="0"/>
              <a:t>Non-debatable</a:t>
            </a:r>
          </a:p>
          <a:p>
            <a:r>
              <a:rPr lang="en-US" dirty="0"/>
              <a:t>Absolutes</a:t>
            </a:r>
          </a:p>
        </p:txBody>
      </p:sp>
      <p:sp>
        <p:nvSpPr>
          <p:cNvPr id="4" name="Content Placeholder 3">
            <a:extLst>
              <a:ext uri="{FF2B5EF4-FFF2-40B4-BE49-F238E27FC236}">
                <a16:creationId xmlns:a16="http://schemas.microsoft.com/office/drawing/2014/main" id="{22D384E4-46F1-030B-A51D-ABADD4E6BF28}"/>
              </a:ext>
            </a:extLst>
          </p:cNvPr>
          <p:cNvSpPr>
            <a:spLocks noGrp="1"/>
          </p:cNvSpPr>
          <p:nvPr>
            <p:ph sz="half" idx="2"/>
          </p:nvPr>
        </p:nvSpPr>
        <p:spPr/>
        <p:txBody>
          <a:bodyPr>
            <a:normAutofit lnSpcReduction="10000"/>
          </a:bodyPr>
          <a:lstStyle/>
          <a:p>
            <a:pPr algn="ctr"/>
            <a:r>
              <a:rPr lang="en-US" b="1" dirty="0"/>
              <a:t>Effective</a:t>
            </a:r>
          </a:p>
          <a:p>
            <a:r>
              <a:rPr lang="en-US" dirty="0"/>
              <a:t>Debatable/Arguable</a:t>
            </a:r>
          </a:p>
          <a:p>
            <a:r>
              <a:rPr lang="en-US" dirty="0"/>
              <a:t>Specific/Focused</a:t>
            </a:r>
          </a:p>
          <a:p>
            <a:r>
              <a:rPr lang="en-US" dirty="0"/>
              <a:t>Concise</a:t>
            </a:r>
          </a:p>
          <a:p>
            <a:r>
              <a:rPr lang="en-US" dirty="0"/>
              <a:t>Evidence based</a:t>
            </a:r>
          </a:p>
          <a:p>
            <a:r>
              <a:rPr lang="en-US" dirty="0"/>
              <a:t>Balanced/Counterarguments</a:t>
            </a:r>
          </a:p>
          <a:p>
            <a:r>
              <a:rPr lang="en-US" dirty="0"/>
              <a:t>Interesting/Engaging</a:t>
            </a:r>
          </a:p>
          <a:p>
            <a:r>
              <a:rPr lang="en-US" dirty="0"/>
              <a:t>Clear stance/claims</a:t>
            </a:r>
          </a:p>
          <a:p>
            <a:r>
              <a:rPr lang="en-US" dirty="0"/>
              <a:t>Reasonable</a:t>
            </a:r>
          </a:p>
        </p:txBody>
      </p:sp>
    </p:spTree>
    <p:custDataLst>
      <p:tags r:id="rId1"/>
    </p:custDataLst>
    <p:extLst>
      <p:ext uri="{BB962C8B-B14F-4D97-AF65-F5344CB8AC3E}">
        <p14:creationId xmlns:p14="http://schemas.microsoft.com/office/powerpoint/2010/main" val="256329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264</TotalTime>
  <Words>2651</Words>
  <Application>Microsoft Office PowerPoint</Application>
  <PresentationFormat>Widescreen</PresentationFormat>
  <Paragraphs>182</Paragraphs>
  <Slides>29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Aptos Display</vt:lpstr>
      <vt:lpstr>Arial</vt:lpstr>
      <vt:lpstr>Calibri</vt:lpstr>
      <vt:lpstr>Symbol</vt:lpstr>
      <vt:lpstr>Office Theme</vt:lpstr>
      <vt:lpstr>Writing Effective Debatable Thesis Statements</vt:lpstr>
      <vt:lpstr>What is a Thesis Statement? </vt:lpstr>
      <vt:lpstr>Characteristics of a Good Debatable Thesis Statement </vt:lpstr>
      <vt:lpstr>The Process of Writing a Debatable Thesis Statement </vt:lpstr>
      <vt:lpstr>Examples</vt:lpstr>
      <vt:lpstr>Let’s start with the ineffective: Too broad or unsupported or subjective</vt:lpstr>
      <vt:lpstr>Too vague or factual</vt:lpstr>
      <vt:lpstr>Finally, to the good: Effective debatable thesis</vt:lpstr>
      <vt:lpstr>Keywords to identify effective or ineffective debatable thesis statements</vt:lpstr>
      <vt:lpstr>Three Tips for Refining Your Thesis </vt:lpstr>
      <vt:lpstr>Practice</vt:lpstr>
      <vt:lpstr>PowerPoint Presentation</vt:lpstr>
      <vt:lpstr>Conclusion</vt:lpstr>
      <vt:lpstr>Applying the thesis statement to writing the essay</vt:lpstr>
      <vt:lpstr>Step 1: Establish a topic question to start thinking of a thesis statement </vt:lpstr>
      <vt:lpstr>Step 2: Choose a Clear, Arguable Position </vt:lpstr>
      <vt:lpstr>Step 3: Develop Supporting Reasons </vt:lpstr>
      <vt:lpstr>Step 4: Finalize Your Thesis Statement </vt:lpstr>
      <vt:lpstr>Why is this thesis statement strong?</vt:lpstr>
      <vt:lpstr>Why is this thesis statement strong?</vt:lpstr>
      <vt:lpstr>Step 5: Think of counters and rebuttals</vt:lpstr>
      <vt:lpstr>Step 6: Think of a Rebuttal </vt:lpstr>
      <vt:lpstr>Step 7: Use the Thesis Statement to Structure the Essay </vt:lpstr>
      <vt:lpstr>Step 7: Use the Thesis Statement to Structure the Essay </vt:lpstr>
      <vt:lpstr>Step 7: Use the Thesis Statement to Structure the Essay </vt:lpstr>
      <vt:lpstr>Step 7: Use the Thesis Statement to Structure the Essay </vt:lpstr>
      <vt:lpstr>Tips for Including Counters and Rebuttals Effectively </vt:lpstr>
      <vt:lpstr>Step 8: Revisit the Thesis Statement in Your Conclusion </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Papia Bawa</dc:creator>
  <cp:lastModifiedBy>Papia Bawa</cp:lastModifiedBy>
  <cp:revision>21</cp:revision>
  <dcterms:created xsi:type="dcterms:W3CDTF">2024-09-26T15:03:15Z</dcterms:created>
  <dcterms:modified xsi:type="dcterms:W3CDTF">2025-02-08T19:53:29Z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BBBD7811-AF85-41D4-B17A-D74E2E0FD0D7</vt:lpwstr>
  </property>
  <property fmtid="{D5CDD505-2E9C-101B-9397-08002B2CF9AE}" pid="3" name="ArticulatePath">
    <vt:lpwstr>Presentation2</vt:lpwstr>
  </property>
</Properties>
</file>